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9" r:id="rId1"/>
  </p:sldMasterIdLst>
  <p:notesMasterIdLst>
    <p:notesMasterId r:id="rId30"/>
  </p:notesMasterIdLst>
  <p:sldIdLst>
    <p:sldId id="256" r:id="rId2"/>
    <p:sldId id="272" r:id="rId3"/>
    <p:sldId id="273" r:id="rId4"/>
    <p:sldId id="257" r:id="rId5"/>
    <p:sldId id="264" r:id="rId6"/>
    <p:sldId id="284" r:id="rId7"/>
    <p:sldId id="259" r:id="rId8"/>
    <p:sldId id="283" r:id="rId9"/>
    <p:sldId id="258" r:id="rId10"/>
    <p:sldId id="260" r:id="rId11"/>
    <p:sldId id="279" r:id="rId12"/>
    <p:sldId id="265" r:id="rId13"/>
    <p:sldId id="282" r:id="rId14"/>
    <p:sldId id="261" r:id="rId15"/>
    <p:sldId id="271" r:id="rId16"/>
    <p:sldId id="270" r:id="rId17"/>
    <p:sldId id="262" r:id="rId18"/>
    <p:sldId id="281" r:id="rId19"/>
    <p:sldId id="263" r:id="rId20"/>
    <p:sldId id="266" r:id="rId21"/>
    <p:sldId id="267" r:id="rId22"/>
    <p:sldId id="268" r:id="rId23"/>
    <p:sldId id="269" r:id="rId24"/>
    <p:sldId id="274" r:id="rId25"/>
    <p:sldId id="275" r:id="rId26"/>
    <p:sldId id="280" r:id="rId27"/>
    <p:sldId id="277" r:id="rId28"/>
    <p:sldId id="278" r:id="rId29"/>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24" autoAdjust="0"/>
    <p:restoredTop sz="88666" autoAdjust="0"/>
  </p:normalViewPr>
  <p:slideViewPr>
    <p:cSldViewPr>
      <p:cViewPr varScale="1">
        <p:scale>
          <a:sx n="78" d="100"/>
          <a:sy n="78" d="100"/>
        </p:scale>
        <p:origin x="140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37840" cy="464820"/>
          </a:xfrm>
          <a:prstGeom prst="rect">
            <a:avLst/>
          </a:prstGeom>
          <a:noFill/>
          <a:ln w="9525">
            <a:noFill/>
            <a:miter lim="800000"/>
            <a:headEnd/>
            <a:tailEnd/>
          </a:ln>
        </p:spPr>
        <p:txBody>
          <a:bodyPr vert="horz" wrap="square" lIns="92830" tIns="46415" rIns="92830" bIns="46415" numCol="1" anchor="t" anchorCtr="0" compatLnSpc="1">
            <a:prstTxWarp prst="textNoShape">
              <a:avLst/>
            </a:prstTxWarp>
          </a:bodyPr>
          <a:lstStyle>
            <a:lvl1pPr>
              <a:defRPr sz="1200">
                <a:ea typeface="ＭＳ Ｐゴシック" pitchFamily="-112" charset="-128"/>
              </a:defRPr>
            </a:lvl1pPr>
          </a:lstStyle>
          <a:p>
            <a:pPr>
              <a:defRPr/>
            </a:pPr>
            <a:endParaRPr lang="en-US"/>
          </a:p>
        </p:txBody>
      </p:sp>
      <p:sp>
        <p:nvSpPr>
          <p:cNvPr id="12291" name="Rectangle 3"/>
          <p:cNvSpPr>
            <a:spLocks noGrp="1" noChangeArrowheads="1"/>
          </p:cNvSpPr>
          <p:nvPr>
            <p:ph type="dt" idx="1"/>
          </p:nvPr>
        </p:nvSpPr>
        <p:spPr bwMode="auto">
          <a:xfrm>
            <a:off x="3972560" y="0"/>
            <a:ext cx="3037840" cy="464820"/>
          </a:xfrm>
          <a:prstGeom prst="rect">
            <a:avLst/>
          </a:prstGeom>
          <a:noFill/>
          <a:ln w="9525">
            <a:noFill/>
            <a:miter lim="800000"/>
            <a:headEnd/>
            <a:tailEnd/>
          </a:ln>
        </p:spPr>
        <p:txBody>
          <a:bodyPr vert="horz" wrap="square" lIns="92830" tIns="46415" rIns="92830" bIns="46415" numCol="1" anchor="t" anchorCtr="0" compatLnSpc="1">
            <a:prstTxWarp prst="textNoShape">
              <a:avLst/>
            </a:prstTxWarp>
          </a:bodyPr>
          <a:lstStyle>
            <a:lvl1pPr algn="r">
              <a:defRPr sz="1200">
                <a:ea typeface="ＭＳ Ｐゴシック" pitchFamily="-112" charset="-128"/>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p:cNvSpPr>
            <a:spLocks noGrp="1" noChangeArrowheads="1"/>
          </p:cNvSpPr>
          <p:nvPr>
            <p:ph type="body" sz="quarter" idx="3"/>
          </p:nvPr>
        </p:nvSpPr>
        <p:spPr bwMode="auto">
          <a:xfrm>
            <a:off x="934720" y="4415791"/>
            <a:ext cx="5140960" cy="4183380"/>
          </a:xfrm>
          <a:prstGeom prst="rect">
            <a:avLst/>
          </a:prstGeom>
          <a:noFill/>
          <a:ln w="9525">
            <a:noFill/>
            <a:miter lim="800000"/>
            <a:headEnd/>
            <a:tailEnd/>
          </a:ln>
        </p:spPr>
        <p:txBody>
          <a:bodyPr vert="horz" wrap="square" lIns="92830" tIns="46415" rIns="92830" bIns="464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p:spPr>
        <p:txBody>
          <a:bodyPr vert="horz" wrap="square" lIns="92830" tIns="46415" rIns="92830" bIns="46415" numCol="1" anchor="b" anchorCtr="0" compatLnSpc="1">
            <a:prstTxWarp prst="textNoShape">
              <a:avLst/>
            </a:prstTxWarp>
          </a:bodyPr>
          <a:lstStyle>
            <a:lvl1pPr>
              <a:defRPr sz="1200">
                <a:ea typeface="ＭＳ Ｐゴシック" pitchFamily="-112" charset="-128"/>
              </a:defRPr>
            </a:lvl1pPr>
          </a:lstStyle>
          <a:p>
            <a:pPr>
              <a:defRPr/>
            </a:pPr>
            <a:endParaRPr lang="en-US"/>
          </a:p>
        </p:txBody>
      </p:sp>
      <p:sp>
        <p:nvSpPr>
          <p:cNvPr id="12295"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p:spPr>
        <p:txBody>
          <a:bodyPr vert="horz" wrap="square" lIns="92830" tIns="46415" rIns="92830" bIns="46415" numCol="1" anchor="b" anchorCtr="0" compatLnSpc="1">
            <a:prstTxWarp prst="textNoShape">
              <a:avLst/>
            </a:prstTxWarp>
          </a:bodyPr>
          <a:lstStyle>
            <a:lvl1pPr algn="r">
              <a:defRPr sz="1200">
                <a:ea typeface="ＭＳ Ｐゴシック" pitchFamily="-112" charset="-128"/>
              </a:defRPr>
            </a:lvl1pPr>
          </a:lstStyle>
          <a:p>
            <a:pPr>
              <a:defRPr/>
            </a:pPr>
            <a:fld id="{4B310F69-1261-4FBA-8A71-DD3829CD0C35}" type="slidenum">
              <a:rPr lang="en-US"/>
              <a:pPr>
                <a:defRPr/>
              </a:pPr>
              <a:t>‹#›</a:t>
            </a:fld>
            <a:endParaRPr lang="en-US"/>
          </a:p>
        </p:txBody>
      </p:sp>
    </p:spTree>
    <p:extLst>
      <p:ext uri="{BB962C8B-B14F-4D97-AF65-F5344CB8AC3E}">
        <p14:creationId xmlns:p14="http://schemas.microsoft.com/office/powerpoint/2010/main" val="4113681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12"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45381FBF-9E5D-4297-9B59-E9B078A550A8}" type="slidenum">
              <a:rPr lang="en-US" sz="1200"/>
              <a:pPr/>
              <a:t>1</a:t>
            </a:fld>
            <a:endParaRPr 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0AEE4221-5F02-4653-A5E5-EC6C99F58ABE}" type="slidenum">
              <a:rPr lang="en-US" sz="1200"/>
              <a:pPr/>
              <a:t>10</a:t>
            </a:fld>
            <a:endParaRPr 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20BF2A59-06E9-4FF7-8D58-6D4DAD058C9D}" type="slidenum">
              <a:rPr lang="en-US" sz="1200"/>
              <a:pPr/>
              <a:t>12</a:t>
            </a:fld>
            <a:endParaRPr lang="en-US" sz="1200"/>
          </a:p>
        </p:txBody>
      </p:sp>
      <p:sp>
        <p:nvSpPr>
          <p:cNvPr id="45059" name="Rectangle 2"/>
          <p:cNvSpPr>
            <a:spLocks noGrp="1" noRot="1" noChangeAspect="1" noChangeArrowheads="1" noTextEdit="1"/>
          </p:cNvSpPr>
          <p:nvPr>
            <p:ph type="sldImg"/>
          </p:nvPr>
        </p:nvSpPr>
        <p:spPr>
          <a:solidFill>
            <a:srgbClr val="FFFFFF"/>
          </a:solidFill>
          <a:ln/>
        </p:spPr>
      </p:sp>
      <p:sp>
        <p:nvSpPr>
          <p:cNvPr id="450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D1501C21-2C6F-4401-9AF4-2450B0B90472}" type="slidenum">
              <a:rPr lang="en-US" sz="1200"/>
              <a:pPr/>
              <a:t>14</a:t>
            </a:fld>
            <a:endParaRPr 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trike="sngStrike" dirty="0">
              <a:ea typeface="ＭＳ Ｐゴシック" pitchFamily="34" charset="-128"/>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08073C45-F2A6-47F6-8CAF-1C74801E177A}" type="slidenum">
              <a:rPr lang="en-US" sz="1200"/>
              <a:pPr/>
              <a:t>16</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D98137F9-713B-4F24-ACC0-59F42A9F13B0}" type="slidenum">
              <a:rPr lang="en-US" sz="1200"/>
              <a:pPr/>
              <a:t>17</a:t>
            </a:fld>
            <a:endParaRPr lang="en-US" sz="1200"/>
          </a:p>
        </p:txBody>
      </p:sp>
      <p:sp>
        <p:nvSpPr>
          <p:cNvPr id="48131"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strike="sngStrike" dirty="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907C85EC-C001-4316-B7F3-27E501472E34}" type="slidenum">
              <a:rPr lang="en-US" sz="1200"/>
              <a:pPr/>
              <a:t>18</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BA4FD430-811E-474B-972D-A1A280403061}" type="slidenum">
              <a:rPr lang="en-US" sz="1200"/>
              <a:pPr/>
              <a:t>19</a:t>
            </a:fld>
            <a:endParaRPr 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D43CAD8B-EAA4-463F-896A-EA3053544ECE}" type="slidenum">
              <a:rPr lang="en-US" sz="1200"/>
              <a:pPr/>
              <a:t>20</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34" charset="-128"/>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B76F8A50-C75C-4393-920B-111AF5CB804B}" type="slidenum">
              <a:rPr lang="en-US" sz="1200"/>
              <a:pPr/>
              <a:t>21</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dirty="0">
              <a:ea typeface="ＭＳ Ｐゴシック" pitchFamily="34" charset="-128"/>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F40697A2-CCF5-4473-B85E-48AA02754836}" type="slidenum">
              <a:rPr lang="en-US" sz="1200"/>
              <a:pPr/>
              <a:t>22</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83061578-7A9F-477F-AFE5-BB3D817BCA3D}"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B310F69-1261-4FBA-8A71-DD3829CD0C35}" type="slidenum">
              <a:rPr lang="en-US" smtClean="0"/>
              <a:pPr>
                <a:defRPr/>
              </a:pPr>
              <a:t>24</a:t>
            </a:fld>
            <a:endParaRPr lang="en-US"/>
          </a:p>
        </p:txBody>
      </p:sp>
    </p:spTree>
    <p:extLst>
      <p:ext uri="{BB962C8B-B14F-4D97-AF65-F5344CB8AC3E}">
        <p14:creationId xmlns:p14="http://schemas.microsoft.com/office/powerpoint/2010/main" val="4259243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ea typeface="ＭＳ Ｐゴシック" pitchFamily="34" charset="-128"/>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55601E55-F77B-4EB6-8BE5-8DB8031C62B0}" type="slidenum">
              <a:rPr lang="en-US" sz="1200"/>
              <a:pPr/>
              <a:t>26</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B310F69-1261-4FBA-8A71-DD3829CD0C35}" type="slidenum">
              <a:rPr lang="en-US" smtClean="0"/>
              <a:pPr>
                <a:defRPr/>
              </a:pPr>
              <a:t>28</a:t>
            </a:fld>
            <a:endParaRPr lang="en-US"/>
          </a:p>
        </p:txBody>
      </p:sp>
    </p:spTree>
    <p:extLst>
      <p:ext uri="{BB962C8B-B14F-4D97-AF65-F5344CB8AC3E}">
        <p14:creationId xmlns:p14="http://schemas.microsoft.com/office/powerpoint/2010/main" val="1509183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CA388CD4-C858-4DC1-A2FB-59640E55EEDC}" type="slidenum">
              <a:rPr lang="en-US" sz="1200"/>
              <a:pPr/>
              <a:t>3</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941E37B9-AE8E-4CC7-A0C0-66664E401136}" type="slidenum">
              <a:rPr lang="en-US" sz="1200"/>
              <a:pPr/>
              <a:t>4</a:t>
            </a:fld>
            <a:endParaRPr lang="en-US" sz="1200"/>
          </a:p>
        </p:txBody>
      </p:sp>
      <p:sp>
        <p:nvSpPr>
          <p:cNvPr id="37891"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strike="sngStrike" dirty="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9CEE283E-0A8C-4B61-945E-F3A00004BC32}" type="slidenum">
              <a:rPr lang="en-US" sz="1200"/>
              <a:pPr/>
              <a:t>5</a:t>
            </a:fld>
            <a:endParaRPr lang="en-US" sz="1200"/>
          </a:p>
        </p:txBody>
      </p:sp>
      <p:sp>
        <p:nvSpPr>
          <p:cNvPr id="38915" name="Rectangle 2"/>
          <p:cNvSpPr>
            <a:spLocks noGrp="1" noRot="1" noChangeAspect="1" noChangeArrowheads="1" noTextEdit="1"/>
          </p:cNvSpPr>
          <p:nvPr>
            <p:ph type="sldImg"/>
          </p:nvPr>
        </p:nvSpPr>
        <p:spPr>
          <a:solidFill>
            <a:srgbClr val="FFFFFF"/>
          </a:solidFill>
          <a:ln/>
        </p:spPr>
      </p:sp>
      <p:sp>
        <p:nvSpPr>
          <p:cNvPr id="389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ea typeface="ＭＳ Ｐゴシック" pitchFamily="34" charset="-128"/>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7B1CBD7C-636B-4F7F-8827-31AC0C4DEBF6}" type="slidenum">
              <a:rPr lang="en-US" sz="1200"/>
              <a:pPr/>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06EDEE05-ED49-4533-B627-BE1218DAE1A3}" type="slidenum">
              <a:rPr lang="en-US" sz="1200"/>
              <a:pPr/>
              <a:t>7</a:t>
            </a:fld>
            <a:endParaRPr lang="en-US" sz="1200"/>
          </a:p>
        </p:txBody>
      </p:sp>
      <p:sp>
        <p:nvSpPr>
          <p:cNvPr id="40963"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strike="sngStrike" dirty="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pitchFamily="34" charset="-128"/>
              </a:rPr>
              <a:t>Those look like Kokanee</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BA71599D-DD5B-42C7-A4FC-02F950664906}" type="slidenum">
              <a:rPr lang="en-US" sz="1200"/>
              <a:pPr/>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54243" indent="-290093">
              <a:defRPr sz="2400">
                <a:solidFill>
                  <a:schemeClr val="tx1"/>
                </a:solidFill>
                <a:latin typeface="Arial" charset="0"/>
                <a:ea typeface="ＭＳ Ｐゴシック" pitchFamily="34" charset="-128"/>
              </a:defRPr>
            </a:lvl2pPr>
            <a:lvl3pPr marL="1160374" indent="-232075">
              <a:defRPr sz="2400">
                <a:solidFill>
                  <a:schemeClr val="tx1"/>
                </a:solidFill>
                <a:latin typeface="Arial" charset="0"/>
                <a:ea typeface="ＭＳ Ｐゴシック" pitchFamily="34" charset="-128"/>
              </a:defRPr>
            </a:lvl3pPr>
            <a:lvl4pPr marL="1624523" indent="-232075">
              <a:defRPr sz="2400">
                <a:solidFill>
                  <a:schemeClr val="tx1"/>
                </a:solidFill>
                <a:latin typeface="Arial" charset="0"/>
                <a:ea typeface="ＭＳ Ｐゴシック" pitchFamily="34" charset="-128"/>
              </a:defRPr>
            </a:lvl4pPr>
            <a:lvl5pPr marL="2088672" indent="-232075">
              <a:defRPr sz="2400">
                <a:solidFill>
                  <a:schemeClr val="tx1"/>
                </a:solidFill>
                <a:latin typeface="Arial" charset="0"/>
                <a:ea typeface="ＭＳ Ｐゴシック" pitchFamily="34" charset="-128"/>
              </a:defRPr>
            </a:lvl5pPr>
            <a:lvl6pPr marL="2552822" indent="-232075" eaLnBrk="0" fontAlgn="base" hangingPunct="0">
              <a:spcBef>
                <a:spcPct val="0"/>
              </a:spcBef>
              <a:spcAft>
                <a:spcPct val="0"/>
              </a:spcAft>
              <a:defRPr sz="2400">
                <a:solidFill>
                  <a:schemeClr val="tx1"/>
                </a:solidFill>
                <a:latin typeface="Arial" charset="0"/>
                <a:ea typeface="ＭＳ Ｐゴシック" pitchFamily="34" charset="-128"/>
              </a:defRPr>
            </a:lvl6pPr>
            <a:lvl7pPr marL="3016971" indent="-232075" eaLnBrk="0" fontAlgn="base" hangingPunct="0">
              <a:spcBef>
                <a:spcPct val="0"/>
              </a:spcBef>
              <a:spcAft>
                <a:spcPct val="0"/>
              </a:spcAft>
              <a:defRPr sz="2400">
                <a:solidFill>
                  <a:schemeClr val="tx1"/>
                </a:solidFill>
                <a:latin typeface="Arial" charset="0"/>
                <a:ea typeface="ＭＳ Ｐゴシック" pitchFamily="34" charset="-128"/>
              </a:defRPr>
            </a:lvl7pPr>
            <a:lvl8pPr marL="3481121" indent="-232075" eaLnBrk="0" fontAlgn="base" hangingPunct="0">
              <a:spcBef>
                <a:spcPct val="0"/>
              </a:spcBef>
              <a:spcAft>
                <a:spcPct val="0"/>
              </a:spcAft>
              <a:defRPr sz="2400">
                <a:solidFill>
                  <a:schemeClr val="tx1"/>
                </a:solidFill>
                <a:latin typeface="Arial" charset="0"/>
                <a:ea typeface="ＭＳ Ｐゴシック" pitchFamily="34" charset="-128"/>
              </a:defRPr>
            </a:lvl8pPr>
            <a:lvl9pPr marL="3945270" indent="-232075" eaLnBrk="0" fontAlgn="base" hangingPunct="0">
              <a:spcBef>
                <a:spcPct val="0"/>
              </a:spcBef>
              <a:spcAft>
                <a:spcPct val="0"/>
              </a:spcAft>
              <a:defRPr sz="2400">
                <a:solidFill>
                  <a:schemeClr val="tx1"/>
                </a:solidFill>
                <a:latin typeface="Arial" charset="0"/>
                <a:ea typeface="ＭＳ Ｐゴシック" pitchFamily="34" charset="-128"/>
              </a:defRPr>
            </a:lvl9pPr>
          </a:lstStyle>
          <a:p>
            <a:fld id="{B5C2D852-21F8-4F4D-9EE2-DC4BEEDA0BBA}" type="slidenum">
              <a:rPr lang="en-US" sz="1200"/>
              <a:pPr/>
              <a:t>9</a:t>
            </a:fld>
            <a:endParaRPr 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34196668-EC83-485A-8205-91E50A2467B6}" type="slidenum">
              <a:rPr lang="en-US"/>
              <a:pPr>
                <a:defRPr/>
              </a:pPr>
              <a:t>‹#›</a:t>
            </a:fld>
            <a:endParaRPr lang="en-US"/>
          </a:p>
        </p:txBody>
      </p:sp>
    </p:spTree>
    <p:extLst>
      <p:ext uri="{BB962C8B-B14F-4D97-AF65-F5344CB8AC3E}">
        <p14:creationId xmlns:p14="http://schemas.microsoft.com/office/powerpoint/2010/main" val="4740035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50472E6-B7C7-483F-849B-DF80542A9F23}" type="slidenum">
              <a:rPr lang="en-US"/>
              <a:pPr>
                <a:defRPr/>
              </a:pPr>
              <a:t>‹#›</a:t>
            </a:fld>
            <a:endParaRPr lang="en-US"/>
          </a:p>
        </p:txBody>
      </p:sp>
    </p:spTree>
    <p:extLst>
      <p:ext uri="{BB962C8B-B14F-4D97-AF65-F5344CB8AC3E}">
        <p14:creationId xmlns:p14="http://schemas.microsoft.com/office/powerpoint/2010/main" val="2116721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CDE2CAD-EB95-44A6-90D4-E8D085BA550E}" type="slidenum">
              <a:rPr lang="en-US"/>
              <a:pPr>
                <a:defRPr/>
              </a:pPr>
              <a:t>‹#›</a:t>
            </a:fld>
            <a:endParaRPr lang="en-US"/>
          </a:p>
        </p:txBody>
      </p:sp>
    </p:spTree>
    <p:extLst>
      <p:ext uri="{BB962C8B-B14F-4D97-AF65-F5344CB8AC3E}">
        <p14:creationId xmlns:p14="http://schemas.microsoft.com/office/powerpoint/2010/main" val="61921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BC9F525-BEA2-412A-B357-BD5AAC9F927B}" type="slidenum">
              <a:rPr lang="en-US"/>
              <a:pPr>
                <a:defRPr/>
              </a:pPr>
              <a:t>‹#›</a:t>
            </a:fld>
            <a:endParaRPr lang="en-US"/>
          </a:p>
        </p:txBody>
      </p:sp>
    </p:spTree>
    <p:extLst>
      <p:ext uri="{BB962C8B-B14F-4D97-AF65-F5344CB8AC3E}">
        <p14:creationId xmlns:p14="http://schemas.microsoft.com/office/powerpoint/2010/main" val="4234611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5A6F5A-6822-475A-966A-57EB43114247}" type="slidenum">
              <a:rPr lang="en-US"/>
              <a:pPr>
                <a:defRPr/>
              </a:pPr>
              <a:t>‹#›</a:t>
            </a:fld>
            <a:endParaRPr lang="en-US"/>
          </a:p>
        </p:txBody>
      </p:sp>
    </p:spTree>
    <p:extLst>
      <p:ext uri="{BB962C8B-B14F-4D97-AF65-F5344CB8AC3E}">
        <p14:creationId xmlns:p14="http://schemas.microsoft.com/office/powerpoint/2010/main" val="42084294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E58B90A6-8290-4DC6-AAC2-855A9C5CDD75}" type="slidenum">
              <a:rPr lang="en-US"/>
              <a:pPr>
                <a:defRPr/>
              </a:pPr>
              <a:t>‹#›</a:t>
            </a:fld>
            <a:endParaRPr lang="en-US"/>
          </a:p>
        </p:txBody>
      </p:sp>
    </p:spTree>
    <p:extLst>
      <p:ext uri="{BB962C8B-B14F-4D97-AF65-F5344CB8AC3E}">
        <p14:creationId xmlns:p14="http://schemas.microsoft.com/office/powerpoint/2010/main" val="410648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5E6F93B9-B3F2-41E3-B6D6-D310333CC67F}" type="slidenum">
              <a:rPr lang="en-US"/>
              <a:pPr>
                <a:defRPr/>
              </a:pPr>
              <a:t>‹#›</a:t>
            </a:fld>
            <a:endParaRPr lang="en-US"/>
          </a:p>
        </p:txBody>
      </p:sp>
    </p:spTree>
    <p:extLst>
      <p:ext uri="{BB962C8B-B14F-4D97-AF65-F5344CB8AC3E}">
        <p14:creationId xmlns:p14="http://schemas.microsoft.com/office/powerpoint/2010/main" val="30550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FDD6C03A-D0D9-44B2-B012-BFBB96765608}" type="slidenum">
              <a:rPr lang="en-US"/>
              <a:pPr>
                <a:defRPr/>
              </a:pPr>
              <a:t>‹#›</a:t>
            </a:fld>
            <a:endParaRPr lang="en-US"/>
          </a:p>
        </p:txBody>
      </p:sp>
    </p:spTree>
    <p:extLst>
      <p:ext uri="{BB962C8B-B14F-4D97-AF65-F5344CB8AC3E}">
        <p14:creationId xmlns:p14="http://schemas.microsoft.com/office/powerpoint/2010/main" val="341569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88C2EED-DD8A-4BC4-A668-3064E3752691}" type="slidenum">
              <a:rPr lang="en-US"/>
              <a:pPr>
                <a:defRPr/>
              </a:pPr>
              <a:t>‹#›</a:t>
            </a:fld>
            <a:endParaRPr lang="en-US"/>
          </a:p>
        </p:txBody>
      </p:sp>
    </p:spTree>
    <p:extLst>
      <p:ext uri="{BB962C8B-B14F-4D97-AF65-F5344CB8AC3E}">
        <p14:creationId xmlns:p14="http://schemas.microsoft.com/office/powerpoint/2010/main" val="400078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2FB98160-3F8C-4652-9244-8A779E0D55B2}" type="slidenum">
              <a:rPr lang="en-US"/>
              <a:pPr>
                <a:defRPr/>
              </a:pPr>
              <a:t>‹#›</a:t>
            </a:fld>
            <a:endParaRPr lang="en-US"/>
          </a:p>
        </p:txBody>
      </p:sp>
    </p:spTree>
    <p:extLst>
      <p:ext uri="{BB962C8B-B14F-4D97-AF65-F5344CB8AC3E}">
        <p14:creationId xmlns:p14="http://schemas.microsoft.com/office/powerpoint/2010/main" val="1847719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a typeface="+mn-e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a typeface="+mn-e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D587D50E-9999-4B14-A136-C1FFFB085061}" type="slidenum">
              <a:rPr lang="en-US"/>
              <a:pPr>
                <a:defRPr/>
              </a:pPr>
              <a:t>‹#›</a:t>
            </a:fld>
            <a:endParaRPr lang="en-US"/>
          </a:p>
        </p:txBody>
      </p:sp>
    </p:spTree>
    <p:extLst>
      <p:ext uri="{BB962C8B-B14F-4D97-AF65-F5344CB8AC3E}">
        <p14:creationId xmlns:p14="http://schemas.microsoft.com/office/powerpoint/2010/main" val="2423241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a typeface="+mn-e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a typeface="+mn-ea"/>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ea typeface="ＭＳ Ｐゴシック" pitchFamily="-112" charset="-128"/>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ea typeface="ＭＳ Ｐゴシック" pitchFamily="-112" charset="-128"/>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ea typeface="ＭＳ Ｐゴシック" pitchFamily="-112" charset="-128"/>
              </a:defRPr>
            </a:lvl1pPr>
          </a:lstStyle>
          <a:p>
            <a:pPr>
              <a:defRPr/>
            </a:pPr>
            <a:fld id="{2F6111AE-031F-4F3A-9C52-3F30E92CEF40}"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ea typeface="ＭＳ Ｐゴシック" pitchFamily="-112" charset="-128"/>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ea typeface="ＭＳ Ｐゴシック" pitchFamily="-112" charset="-128"/>
              </a:endParaRPr>
            </a:p>
          </p:txBody>
        </p:sp>
      </p:grpSp>
    </p:spTree>
  </p:cSld>
  <p:clrMap bg1="lt1" tx1="dk1" bg2="lt2" tx2="dk2" accent1="accent1" accent2="accent2" accent3="accent3" accent4="accent4" accent5="accent5" accent6="accent6" hlink="hlink" folHlink="folHlink"/>
  <p:sldLayoutIdLst>
    <p:sldLayoutId id="2147483874" r:id="rId1"/>
    <p:sldLayoutId id="2147483866" r:id="rId2"/>
    <p:sldLayoutId id="2147483875" r:id="rId3"/>
    <p:sldLayoutId id="2147483867" r:id="rId4"/>
    <p:sldLayoutId id="2147483868" r:id="rId5"/>
    <p:sldLayoutId id="2147483869" r:id="rId6"/>
    <p:sldLayoutId id="2147483870" r:id="rId7"/>
    <p:sldLayoutId id="2147483871" r:id="rId8"/>
    <p:sldLayoutId id="2147483876" r:id="rId9"/>
    <p:sldLayoutId id="2147483872" r:id="rId10"/>
    <p:sldLayoutId id="214748387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nr/Nampa%20Research%20Photo%20Library/Steelhead%20at%20Selway%20Falls%202006%20March%20by%20Gastelecutto.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nr/Nampa%20Research%20Photo%20Library/P1010359.JPG" TargetMode="Externa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hyperlink" Target="http://www.google.com/url?sa=i&amp;rct=j&amp;q=&amp;source=images&amp;cd=&amp;cad=rja&amp;docid=x2-E5kAt1dbXcM&amp;tbnid=r2NsKia21O0wEM:&amp;ved=0CAUQjRw&amp;url=http://wdfw.wa.gov/fishing/salmon/selective/&amp;ei=vrWwUY_GJ-f_igLX4oCoAg&amp;bvm=bv.47534661,d.cGE&amp;psig=AFQjCNHAvI_xFVSY0CpAT5TQeZqkhn_8Mw&amp;ust=137062173685265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nr/Nampa%20Research%20Photo%20Library/MmmTasty.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hyperlink" Target="http://nr/Nampa%20Research%20Photo%20Library/020_18A142.jpg" TargetMode="Externa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nr/Nampa%20Research%20Photo%20Library/Marsh%20Creek%20Screw%20Trap%203_18_2006.JPG" TargetMode="External"/><Relationship Id="rId5" Type="http://schemas.openxmlformats.org/officeDocument/2006/relationships/image" Target="../media/image40.jpeg"/><Relationship Id="rId4" Type="http://schemas.openxmlformats.org/officeDocument/2006/relationships/hyperlink" Target="http://nr/Nampa%20Research%20Photo%20Library/Snorkelers%20in%20stream%201.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hyperlink" Target="http://nr/Nampa%20Research%20Photo%20Library/This%20won't%20hurt%20a%20bit.JP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8.wmf"/></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207.109.38.126/idaho/web/apps/index_main.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fishandgame.idaho.gov/public/fish/" TargetMode="External"/><Relationship Id="rId13" Type="http://schemas.openxmlformats.org/officeDocument/2006/relationships/hyperlink" Target="http://www.nww.usace.army.mil/Missions/FishPrograms.aspx" TargetMode="External"/><Relationship Id="rId3" Type="http://schemas.openxmlformats.org/officeDocument/2006/relationships/hyperlink" Target="http://fisheries.org/" TargetMode="External"/><Relationship Id="rId7" Type="http://schemas.openxmlformats.org/officeDocument/2006/relationships/hyperlink" Target="http://fpc.org/documents/CSS/2012%20CSS%20Annual%20Report--Final.pdf" TargetMode="External"/><Relationship Id="rId12" Type="http://schemas.openxmlformats.org/officeDocument/2006/relationships/hyperlink" Target="http://www.schoolgen.co.nz/a/a_assets_hydro.aspx" TargetMode="External"/><Relationship Id="rId2" Type="http://schemas.openxmlformats.org/officeDocument/2006/relationships/notesSlide" Target="../notesSlides/notesSlide22.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fpc.org/about_fpc.html" TargetMode="External"/><Relationship Id="rId11" Type="http://schemas.openxmlformats.org/officeDocument/2006/relationships/hyperlink" Target="http://www.ptagis.org/home" TargetMode="External"/><Relationship Id="rId5" Type="http://schemas.openxmlformats.org/officeDocument/2006/relationships/hyperlink" Target="http://www.salmonrecovery.gov/Home.aspx" TargetMode="External"/><Relationship Id="rId15" Type="http://schemas.openxmlformats.org/officeDocument/2006/relationships/image" Target="../media/image3.png"/><Relationship Id="rId10" Type="http://schemas.openxmlformats.org/officeDocument/2006/relationships/hyperlink" Target="http://www.psmfc.org/" TargetMode="External"/><Relationship Id="rId4" Type="http://schemas.openxmlformats.org/officeDocument/2006/relationships/hyperlink" Target="http://www.cbr.washington.edu/dart" TargetMode="External"/><Relationship Id="rId9" Type="http://schemas.openxmlformats.org/officeDocument/2006/relationships/hyperlink" Target="http://www.idahopower.com/OurEnvironment/FishAquatic/Chinook/default.cfm" TargetMode="External"/><Relationship Id="rId14" Type="http://schemas.openxmlformats.org/officeDocument/2006/relationships/hyperlink" Target="http://wdfw.wa.gov/fishing/washington/fishing10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nr/Nampa%20Research%20Photo%20Library/Salmon%20River1.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nr/Nampa%20Research%20Photo%20Library/Fin%20in%20the%20air.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hyperlink" Target="http://nr/Nampa%20Research%20Photo%20Library/Steelhead%20Juvenile.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1524000"/>
            <a:ext cx="7772400" cy="1295400"/>
          </a:xfrm>
          <a:ln>
            <a:miter lim="800000"/>
            <a:headEnd/>
            <a:tailEnd/>
          </a:ln>
        </p:spPr>
        <p:txBody>
          <a:bodyPr>
            <a:normAutofit fontScale="90000"/>
          </a:bodyPr>
          <a:lstStyle/>
          <a:p>
            <a:pPr algn="l" eaLnBrk="1" fontAlgn="auto" hangingPunct="1">
              <a:spcAft>
                <a:spcPts val="0"/>
              </a:spcAft>
              <a:defRPr/>
            </a:pPr>
            <a:r>
              <a:rPr lang="en-US" dirty="0">
                <a:solidFill>
                  <a:schemeClr val="tx1"/>
                </a:solidFill>
              </a:rPr>
              <a:t>Following Fishes:</a:t>
            </a:r>
            <a:br>
              <a:rPr lang="en-US" dirty="0">
                <a:solidFill>
                  <a:schemeClr val="tx1"/>
                </a:solidFill>
              </a:rPr>
            </a:br>
            <a:r>
              <a:rPr lang="en-US" dirty="0">
                <a:solidFill>
                  <a:schemeClr val="tx1"/>
                </a:solidFill>
              </a:rPr>
              <a:t>Anadromous Fish of Idaho</a:t>
            </a:r>
            <a:endParaRPr lang="en-US" dirty="0"/>
          </a:p>
        </p:txBody>
      </p:sp>
      <p:sp>
        <p:nvSpPr>
          <p:cNvPr id="5123" name="Rectangle 3"/>
          <p:cNvSpPr>
            <a:spLocks noGrp="1" noChangeArrowheads="1"/>
          </p:cNvSpPr>
          <p:nvPr>
            <p:ph type="subTitle" idx="1"/>
          </p:nvPr>
        </p:nvSpPr>
        <p:spPr>
          <a:xfrm>
            <a:off x="4114800" y="3657600"/>
            <a:ext cx="4876800" cy="1752600"/>
          </a:xfrm>
        </p:spPr>
        <p:txBody>
          <a:bodyPr/>
          <a:lstStyle/>
          <a:p>
            <a:pPr marR="0" algn="ctr" eaLnBrk="1" hangingPunct="1"/>
            <a:r>
              <a:rPr lang="en-US" sz="4000" dirty="0"/>
              <a:t>An Epic Journey </a:t>
            </a:r>
          </a:p>
          <a:p>
            <a:pPr marR="0" algn="ctr" eaLnBrk="1" hangingPunct="1"/>
            <a:r>
              <a:rPr lang="en-US" sz="4000" dirty="0"/>
              <a:t>for Courageous Fish</a:t>
            </a:r>
            <a:endParaRPr lang="en-US" dirty="0"/>
          </a:p>
        </p:txBody>
      </p:sp>
      <p:pic>
        <p:nvPicPr>
          <p:cNvPr id="5124" name="Picture 8"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276600"/>
            <a:ext cx="3700463" cy="2819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125" name="TextBox 4"/>
          <p:cNvSpPr txBox="1">
            <a:spLocks noChangeArrowheads="1"/>
          </p:cNvSpPr>
          <p:nvPr/>
        </p:nvSpPr>
        <p:spPr bwMode="auto">
          <a:xfrm>
            <a:off x="1447800" y="5943600"/>
            <a:ext cx="2362200" cy="307975"/>
          </a:xfrm>
          <a:prstGeom prst="rect">
            <a:avLst/>
          </a:prstGeom>
          <a:solidFill>
            <a:schemeClr val="tx2"/>
          </a:solidFill>
          <a:ln w="9525">
            <a:solidFill>
              <a:schemeClr val="bg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400">
                <a:solidFill>
                  <a:schemeClr val="bg2"/>
                </a:solidFill>
              </a:rPr>
              <a:t>Steelhead at Selway Falls</a:t>
            </a:r>
          </a:p>
        </p:txBody>
      </p:sp>
      <p:grpSp>
        <p:nvGrpSpPr>
          <p:cNvPr id="2" name="Group 1"/>
          <p:cNvGrpSpPr/>
          <p:nvPr/>
        </p:nvGrpSpPr>
        <p:grpSpPr>
          <a:xfrm>
            <a:off x="6759500" y="76200"/>
            <a:ext cx="1621283" cy="990600"/>
            <a:chOff x="6761020" y="152400"/>
            <a:chExt cx="2337364" cy="1447800"/>
          </a:xfrm>
        </p:grpSpPr>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6761020" y="152400"/>
              <a:ext cx="1020089"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IDFG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3257" y="152400"/>
              <a:ext cx="1285127" cy="14478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229600" cy="1371600"/>
          </a:xfrm>
        </p:spPr>
        <p:txBody>
          <a:bodyPr/>
          <a:lstStyle/>
          <a:p>
            <a:pPr algn="ctr" eaLnBrk="1" hangingPunct="1"/>
            <a:r>
              <a:rPr lang="en-US" i="1">
                <a:solidFill>
                  <a:schemeClr val="tx1"/>
                </a:solidFill>
              </a:rPr>
              <a:t>Oncorhynchus tshawytscha:</a:t>
            </a:r>
            <a:endParaRPr lang="en-US">
              <a:solidFill>
                <a:schemeClr val="tx1"/>
              </a:solidFill>
            </a:endParaRPr>
          </a:p>
        </p:txBody>
      </p:sp>
      <p:sp>
        <p:nvSpPr>
          <p:cNvPr id="14339" name="Rectangle 3"/>
          <p:cNvSpPr>
            <a:spLocks noGrp="1" noChangeArrowheads="1"/>
          </p:cNvSpPr>
          <p:nvPr>
            <p:ph idx="1"/>
          </p:nvPr>
        </p:nvSpPr>
        <p:spPr>
          <a:xfrm>
            <a:off x="304800" y="1295400"/>
            <a:ext cx="8610600" cy="4114800"/>
          </a:xfrm>
        </p:spPr>
        <p:txBody>
          <a:bodyPr/>
          <a:lstStyle/>
          <a:p>
            <a:pPr eaLnBrk="1" hangingPunct="1"/>
            <a:r>
              <a:rPr lang="en-US"/>
              <a:t>Resident: none</a:t>
            </a:r>
          </a:p>
          <a:p>
            <a:pPr eaLnBrk="1" hangingPunct="1"/>
            <a:r>
              <a:rPr lang="en-US"/>
              <a:t>Anadromous: Chinook (King) Salmon</a:t>
            </a:r>
          </a:p>
          <a:p>
            <a:pPr lvl="1" eaLnBrk="1" hangingPunct="1"/>
            <a:r>
              <a:rPr lang="en-US"/>
              <a:t>Spend 0 to 2 years in freshwater before emigrating.</a:t>
            </a:r>
          </a:p>
          <a:p>
            <a:pPr lvl="1" eaLnBrk="1" hangingPunct="1"/>
            <a:r>
              <a:rPr lang="en-US"/>
              <a:t>Spend 0 to 4 years in the ocean.</a:t>
            </a:r>
          </a:p>
          <a:p>
            <a:pPr lvl="2" eaLnBrk="1" hangingPunct="1"/>
            <a:r>
              <a:rPr lang="en-US"/>
              <a:t>Jack: an adult male that goes to the ocean and returns to it’s home stream within a single year. Jills (female) are not common.</a:t>
            </a:r>
          </a:p>
        </p:txBody>
      </p:sp>
      <p:pic>
        <p:nvPicPr>
          <p:cNvPr id="14340" name="Picture 7" descr="http://nr/Nampa%20Research%20Photo%20Library/tonychinook.jpg"/>
          <p:cNvPicPr>
            <a:picLocks noChangeAspect="1" noChangeArrowheads="1"/>
          </p:cNvPicPr>
          <p:nvPr/>
        </p:nvPicPr>
        <p:blipFill>
          <a:blip r:embed="rId3">
            <a:extLst>
              <a:ext uri="{28A0092B-C50C-407E-A947-70E740481C1C}">
                <a14:useLocalDpi xmlns:a14="http://schemas.microsoft.com/office/drawing/2010/main" val="0"/>
              </a:ext>
            </a:extLst>
          </a:blip>
          <a:srcRect l="6250" r="6250" b="4640"/>
          <a:stretch>
            <a:fillRect/>
          </a:stretch>
        </p:blipFill>
        <p:spPr bwMode="auto">
          <a:xfrm>
            <a:off x="304800" y="3886200"/>
            <a:ext cx="3733800" cy="27400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4341" name="Picture 9"/>
          <p:cNvPicPr>
            <a:picLocks noChangeAspect="1" noChangeArrowheads="1"/>
          </p:cNvPicPr>
          <p:nvPr/>
        </p:nvPicPr>
        <p:blipFill>
          <a:blip r:embed="rId4">
            <a:extLst>
              <a:ext uri="{28A0092B-C50C-407E-A947-70E740481C1C}">
                <a14:useLocalDpi xmlns:a14="http://schemas.microsoft.com/office/drawing/2010/main" val="0"/>
              </a:ext>
            </a:extLst>
          </a:blip>
          <a:srcRect l="11250" t="32143" r="28125" b="36160"/>
          <a:stretch>
            <a:fillRect/>
          </a:stretch>
        </p:blipFill>
        <p:spPr bwMode="auto">
          <a:xfrm>
            <a:off x="5715000" y="4038600"/>
            <a:ext cx="3149600" cy="11541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4342" name="Picture 11"/>
          <p:cNvPicPr>
            <a:picLocks noChangeAspect="1" noChangeArrowheads="1"/>
          </p:cNvPicPr>
          <p:nvPr/>
        </p:nvPicPr>
        <p:blipFill>
          <a:blip r:embed="rId5">
            <a:extLst>
              <a:ext uri="{28A0092B-C50C-407E-A947-70E740481C1C}">
                <a14:useLocalDpi xmlns:a14="http://schemas.microsoft.com/office/drawing/2010/main" val="0"/>
              </a:ext>
            </a:extLst>
          </a:blip>
          <a:srcRect l="14063" t="36160" r="2814" b="24107"/>
          <a:stretch>
            <a:fillRect/>
          </a:stretch>
        </p:blipFill>
        <p:spPr bwMode="auto">
          <a:xfrm>
            <a:off x="4648200" y="5357813"/>
            <a:ext cx="3733800" cy="12668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4343" name="TextBox 19"/>
          <p:cNvSpPr txBox="1">
            <a:spLocks noChangeArrowheads="1"/>
          </p:cNvSpPr>
          <p:nvPr/>
        </p:nvSpPr>
        <p:spPr bwMode="auto">
          <a:xfrm>
            <a:off x="2667000" y="4038600"/>
            <a:ext cx="19812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Wild Adult Chinook</a:t>
            </a:r>
          </a:p>
        </p:txBody>
      </p:sp>
      <p:sp>
        <p:nvSpPr>
          <p:cNvPr id="14344" name="TextBox 20"/>
          <p:cNvSpPr txBox="1">
            <a:spLocks noChangeArrowheads="1"/>
          </p:cNvSpPr>
          <p:nvPr/>
        </p:nvSpPr>
        <p:spPr bwMode="auto">
          <a:xfrm>
            <a:off x="5029200" y="5029200"/>
            <a:ext cx="2198688"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Wild Juvenile Chinook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09600" y="381000"/>
            <a:ext cx="8001000" cy="1828800"/>
          </a:xfrm>
        </p:spPr>
        <p:txBody>
          <a:bodyPr/>
          <a:lstStyle/>
          <a:p>
            <a:r>
              <a:rPr lang="en-US" sz="4400">
                <a:solidFill>
                  <a:schemeClr val="tx1"/>
                </a:solidFill>
              </a:rPr>
              <a:t>It is often difficult to tell Chinook and Steelhead juveniles apart.</a:t>
            </a:r>
          </a:p>
        </p:txBody>
      </p:sp>
      <p:pic>
        <p:nvPicPr>
          <p:cNvPr id="15363" name="Picture 2" descr="S:\Copeland Pics\2006 activities\NFMoose\steelheadandchinoo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5624" t="8035" r="14063"/>
          <a:stretch>
            <a:fillRect/>
          </a:stretch>
        </p:blipFill>
        <p:spPr>
          <a:xfrm>
            <a:off x="630238" y="2346325"/>
            <a:ext cx="5237162" cy="4198938"/>
          </a:xfrm>
          <a:noFill/>
          <a:ln w="12700">
            <a:solidFill>
              <a:schemeClr val="tx2"/>
            </a:solidFill>
            <a:miter lim="800000"/>
            <a:headEnd/>
            <a:tailEnd/>
          </a:ln>
        </p:spPr>
      </p:pic>
      <p:sp>
        <p:nvSpPr>
          <p:cNvPr id="15364" name="TextBox 4"/>
          <p:cNvSpPr txBox="1">
            <a:spLocks noChangeArrowheads="1"/>
          </p:cNvSpPr>
          <p:nvPr/>
        </p:nvSpPr>
        <p:spPr bwMode="auto">
          <a:xfrm>
            <a:off x="5562600" y="3429000"/>
            <a:ext cx="2590800" cy="830263"/>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u="sng">
                <a:solidFill>
                  <a:schemeClr val="tx2"/>
                </a:solidFill>
              </a:rPr>
              <a:t>Juvenile Fish:</a:t>
            </a:r>
          </a:p>
          <a:p>
            <a:pPr>
              <a:buFont typeface="Arial" charset="0"/>
              <a:buChar char="•"/>
            </a:pPr>
            <a:r>
              <a:rPr lang="en-US" sz="1600">
                <a:solidFill>
                  <a:schemeClr val="tx2"/>
                </a:solidFill>
              </a:rPr>
              <a:t>Steelhead (rainbow) trout</a:t>
            </a:r>
          </a:p>
          <a:p>
            <a:pPr>
              <a:buFont typeface="Arial" charset="0"/>
              <a:buChar char="•"/>
            </a:pPr>
            <a:r>
              <a:rPr lang="en-US" sz="1600">
                <a:solidFill>
                  <a:schemeClr val="tx2"/>
                </a:solidFill>
              </a:rPr>
              <a:t>Chinook salmon</a:t>
            </a:r>
          </a:p>
        </p:txBody>
      </p:sp>
      <p:cxnSp>
        <p:nvCxnSpPr>
          <p:cNvPr id="8" name="Straight Arrow Connector 7"/>
          <p:cNvCxnSpPr/>
          <p:nvPr/>
        </p:nvCxnSpPr>
        <p:spPr>
          <a:xfrm flipH="1">
            <a:off x="3352800" y="4114800"/>
            <a:ext cx="2286000" cy="762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3581400" y="3581400"/>
            <a:ext cx="2057400" cy="2286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p:cNvPicPr>
          <p:nvPr/>
        </p:nvPicPr>
        <p:blipFill>
          <a:blip r:embed="rId3">
            <a:extLst>
              <a:ext uri="{28A0092B-C50C-407E-A947-70E740481C1C}">
                <a14:useLocalDpi xmlns:a14="http://schemas.microsoft.com/office/drawing/2010/main" val="0"/>
              </a:ext>
            </a:extLst>
          </a:blip>
          <a:srcRect l="15303" t="30676" r="4089" b="22658"/>
          <a:stretch>
            <a:fillRect/>
          </a:stretch>
        </p:blipFill>
        <p:spPr bwMode="auto">
          <a:xfrm>
            <a:off x="6046788" y="3074988"/>
            <a:ext cx="2517775" cy="111601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387" name="Rectangle 2"/>
          <p:cNvSpPr>
            <a:spLocks noGrp="1" noChangeArrowheads="1"/>
          </p:cNvSpPr>
          <p:nvPr>
            <p:ph type="title"/>
          </p:nvPr>
        </p:nvSpPr>
        <p:spPr>
          <a:xfrm>
            <a:off x="152400" y="609600"/>
            <a:ext cx="6184900" cy="685800"/>
          </a:xfrm>
        </p:spPr>
        <p:txBody>
          <a:bodyPr/>
          <a:lstStyle/>
          <a:p>
            <a:pPr algn="ctr" eaLnBrk="1" hangingPunct="1"/>
            <a:r>
              <a:rPr lang="en-US" i="1">
                <a:solidFill>
                  <a:schemeClr val="tx1"/>
                </a:solidFill>
              </a:rPr>
              <a:t>Oncorhynchus nerka:</a:t>
            </a:r>
            <a:endParaRPr lang="en-US">
              <a:solidFill>
                <a:schemeClr val="tx1"/>
              </a:solidFill>
            </a:endParaRPr>
          </a:p>
        </p:txBody>
      </p:sp>
      <p:sp>
        <p:nvSpPr>
          <p:cNvPr id="16388" name="Rectangle 3"/>
          <p:cNvSpPr>
            <a:spLocks noGrp="1" noChangeArrowheads="1"/>
          </p:cNvSpPr>
          <p:nvPr>
            <p:ph idx="1"/>
          </p:nvPr>
        </p:nvSpPr>
        <p:spPr>
          <a:xfrm>
            <a:off x="228600" y="1143000"/>
            <a:ext cx="8229600" cy="4114800"/>
          </a:xfrm>
        </p:spPr>
        <p:txBody>
          <a:bodyPr/>
          <a:lstStyle/>
          <a:p>
            <a:pPr eaLnBrk="1" hangingPunct="1"/>
            <a:r>
              <a:rPr lang="en-US" dirty="0"/>
              <a:t>Resident: Kokanee</a:t>
            </a:r>
          </a:p>
          <a:p>
            <a:pPr eaLnBrk="1" hangingPunct="1"/>
            <a:r>
              <a:rPr lang="en-US" dirty="0"/>
              <a:t>Anadromous: Sockeye Salmon</a:t>
            </a:r>
          </a:p>
          <a:p>
            <a:pPr lvl="1" eaLnBrk="1" hangingPunct="1"/>
            <a:r>
              <a:rPr lang="en-US" dirty="0"/>
              <a:t>Spend 1 to 2 years in fresh water streams 		           before emigrating.</a:t>
            </a:r>
          </a:p>
          <a:p>
            <a:pPr lvl="1" eaLnBrk="1" hangingPunct="1"/>
            <a:r>
              <a:rPr lang="en-US" dirty="0"/>
              <a:t>Spend 1 to 3 years in the ocean.</a:t>
            </a:r>
          </a:p>
        </p:txBody>
      </p:sp>
      <p:pic>
        <p:nvPicPr>
          <p:cNvPr id="16389" name="Picture 13" descr="http://nr/Nampa%20Research%20Photo%20Library/sockeye%20male%20and%20female.jpg"/>
          <p:cNvPicPr>
            <a:picLocks noChangeAspect="1" noChangeArrowheads="1"/>
          </p:cNvPicPr>
          <p:nvPr/>
        </p:nvPicPr>
        <p:blipFill>
          <a:blip r:embed="rId4">
            <a:extLst>
              <a:ext uri="{28A0092B-C50C-407E-A947-70E740481C1C}">
                <a14:useLocalDpi xmlns:a14="http://schemas.microsoft.com/office/drawing/2010/main" val="0"/>
              </a:ext>
            </a:extLst>
          </a:blip>
          <a:srcRect l="9375" t="12500" r="9375" b="12500"/>
          <a:stretch>
            <a:fillRect/>
          </a:stretch>
        </p:blipFill>
        <p:spPr bwMode="auto">
          <a:xfrm>
            <a:off x="261937" y="3352800"/>
            <a:ext cx="4843463" cy="3352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390" name="TextBox 10"/>
          <p:cNvSpPr txBox="1">
            <a:spLocks noChangeArrowheads="1"/>
          </p:cNvSpPr>
          <p:nvPr/>
        </p:nvSpPr>
        <p:spPr bwMode="auto">
          <a:xfrm>
            <a:off x="4114800" y="3429000"/>
            <a:ext cx="6858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Male</a:t>
            </a:r>
          </a:p>
        </p:txBody>
      </p:sp>
      <p:sp>
        <p:nvSpPr>
          <p:cNvPr id="16391" name="TextBox 10"/>
          <p:cNvSpPr txBox="1">
            <a:spLocks noChangeArrowheads="1"/>
          </p:cNvSpPr>
          <p:nvPr/>
        </p:nvSpPr>
        <p:spPr bwMode="auto">
          <a:xfrm>
            <a:off x="3886200" y="6096000"/>
            <a:ext cx="9144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Female</a:t>
            </a:r>
          </a:p>
        </p:txBody>
      </p:sp>
      <p:pic>
        <p:nvPicPr>
          <p:cNvPr id="16392" name="Picture 1"/>
          <p:cNvPicPr>
            <a:picLocks noChangeAspect="1"/>
          </p:cNvPicPr>
          <p:nvPr/>
        </p:nvPicPr>
        <p:blipFill>
          <a:blip r:embed="rId5">
            <a:extLst>
              <a:ext uri="{28A0092B-C50C-407E-A947-70E740481C1C}">
                <a14:useLocalDpi xmlns:a14="http://schemas.microsoft.com/office/drawing/2010/main" val="0"/>
              </a:ext>
            </a:extLst>
          </a:blip>
          <a:srcRect l="21423" t="25328" r="8170" b="13338"/>
          <a:stretch>
            <a:fillRect/>
          </a:stretch>
        </p:blipFill>
        <p:spPr bwMode="auto">
          <a:xfrm>
            <a:off x="5497513" y="4708525"/>
            <a:ext cx="2590800" cy="17256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393" name="TextBox 3"/>
          <p:cNvSpPr txBox="1">
            <a:spLocks noChangeArrowheads="1"/>
          </p:cNvSpPr>
          <p:nvPr/>
        </p:nvSpPr>
        <p:spPr bwMode="auto">
          <a:xfrm>
            <a:off x="5313363" y="4191000"/>
            <a:ext cx="2459037" cy="584200"/>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dirty="0">
                <a:solidFill>
                  <a:schemeClr val="tx2"/>
                </a:solidFill>
              </a:rPr>
              <a:t>As fry turn into smolts         they lose their spots.</a:t>
            </a:r>
          </a:p>
        </p:txBody>
      </p:sp>
      <p:cxnSp>
        <p:nvCxnSpPr>
          <p:cNvPr id="6" name="Straight Arrow Connector 5"/>
          <p:cNvCxnSpPr/>
          <p:nvPr/>
        </p:nvCxnSpPr>
        <p:spPr>
          <a:xfrm>
            <a:off x="7572375" y="4330700"/>
            <a:ext cx="0" cy="30480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pic>
        <p:nvPicPr>
          <p:cNvPr id="16395" name="Picture 7" descr="Pictur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l="13713" t="8667" r="13356" b="1332"/>
          <a:stretch>
            <a:fillRect/>
          </a:stretch>
        </p:blipFill>
        <p:spPr bwMode="auto">
          <a:xfrm rot="2352493">
            <a:off x="6451600" y="501650"/>
            <a:ext cx="2241550" cy="20748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396" name="TextBox 1"/>
          <p:cNvSpPr txBox="1">
            <a:spLocks noChangeArrowheads="1"/>
          </p:cNvSpPr>
          <p:nvPr/>
        </p:nvSpPr>
        <p:spPr bwMode="auto">
          <a:xfrm>
            <a:off x="7158038" y="2438400"/>
            <a:ext cx="1401762" cy="461963"/>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solidFill>
                  <a:schemeClr val="tx2"/>
                </a:solidFill>
              </a:rPr>
              <a:t>Kokanee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http://wdfw.wa.gov/fishing/washington/fishing101/graphics/hatchery_salmon_adipose_fin.jpg"/>
          <p:cNvPicPr>
            <a:picLocks noChangeAspect="1" noChangeArrowheads="1"/>
          </p:cNvPicPr>
          <p:nvPr/>
        </p:nvPicPr>
        <p:blipFill>
          <a:blip r:embed="rId2">
            <a:extLst>
              <a:ext uri="{28A0092B-C50C-407E-A947-70E740481C1C}">
                <a14:useLocalDpi xmlns:a14="http://schemas.microsoft.com/office/drawing/2010/main" val="0"/>
              </a:ext>
            </a:extLst>
          </a:blip>
          <a:srcRect t="18286" b="18286"/>
          <a:stretch>
            <a:fillRect/>
          </a:stretch>
        </p:blipFill>
        <p:spPr bwMode="auto">
          <a:xfrm>
            <a:off x="2590800" y="5257800"/>
            <a:ext cx="2958753" cy="1443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p:cNvSpPr>
            <a:spLocks noGrp="1"/>
          </p:cNvSpPr>
          <p:nvPr>
            <p:ph type="title"/>
          </p:nvPr>
        </p:nvSpPr>
        <p:spPr>
          <a:xfrm>
            <a:off x="685800" y="152400"/>
            <a:ext cx="8229600" cy="1143000"/>
          </a:xfrm>
        </p:spPr>
        <p:txBody>
          <a:bodyPr/>
          <a:lstStyle/>
          <a:p>
            <a:r>
              <a:rPr lang="en-US">
                <a:solidFill>
                  <a:schemeClr val="tx1"/>
                </a:solidFill>
              </a:rPr>
              <a:t>Hatchery vs. Wild Fish:</a:t>
            </a:r>
          </a:p>
        </p:txBody>
      </p:sp>
      <p:sp>
        <p:nvSpPr>
          <p:cNvPr id="17412" name="Content Placeholder 2"/>
          <p:cNvSpPr>
            <a:spLocks noGrp="1"/>
          </p:cNvSpPr>
          <p:nvPr>
            <p:ph idx="1"/>
          </p:nvPr>
        </p:nvSpPr>
        <p:spPr>
          <a:xfrm>
            <a:off x="152400" y="1249362"/>
            <a:ext cx="5715000" cy="4389438"/>
          </a:xfrm>
        </p:spPr>
        <p:txBody>
          <a:bodyPr/>
          <a:lstStyle/>
          <a:p>
            <a:r>
              <a:rPr lang="en-US" dirty="0"/>
              <a:t>Since Idaho’s salmon are listed as threatened under the Endangered Species Act, we balance harvest and dam impacts by producing fish in hatcheries.</a:t>
            </a:r>
          </a:p>
          <a:p>
            <a:pPr lvl="1"/>
            <a:r>
              <a:rPr lang="en-US" dirty="0"/>
              <a:t>To mark a fish as “hatchery” instead of wild the adipose fin is removed.</a:t>
            </a:r>
          </a:p>
          <a:p>
            <a:r>
              <a:rPr lang="en-US" dirty="0"/>
              <a:t>Only hatchery fish can be harvested.</a:t>
            </a:r>
          </a:p>
          <a:p>
            <a:pPr lvl="1"/>
            <a:r>
              <a:rPr lang="en-US" dirty="0"/>
              <a:t>If a wild fish is caught it must be released (except in some tribal fisheries).</a:t>
            </a:r>
          </a:p>
        </p:txBody>
      </p:sp>
      <p:grpSp>
        <p:nvGrpSpPr>
          <p:cNvPr id="17413" name="Group 6"/>
          <p:cNvGrpSpPr>
            <a:grpSpLocks/>
          </p:cNvGrpSpPr>
          <p:nvPr/>
        </p:nvGrpSpPr>
        <p:grpSpPr bwMode="auto">
          <a:xfrm>
            <a:off x="5711838" y="1066800"/>
            <a:ext cx="3279762" cy="2409152"/>
            <a:chOff x="5456956" y="1852890"/>
            <a:chExt cx="3616402" cy="2611211"/>
          </a:xfrm>
        </p:grpSpPr>
        <p:pic>
          <p:nvPicPr>
            <p:cNvPr id="17415" name="Picture 4" descr="https://fishandgame.idaho.gov/ifwis/portal/sites/ifwis/files/fisheries/AnadHatchDB/clearwater1.jpg"/>
            <p:cNvPicPr>
              <a:picLocks noChangeAspect="1" noChangeArrowheads="1"/>
            </p:cNvPicPr>
            <p:nvPr/>
          </p:nvPicPr>
          <p:blipFill>
            <a:blip r:embed="rId3">
              <a:extLst>
                <a:ext uri="{28A0092B-C50C-407E-A947-70E740481C1C}">
                  <a14:useLocalDpi xmlns:a14="http://schemas.microsoft.com/office/drawing/2010/main" val="0"/>
                </a:ext>
              </a:extLst>
            </a:blip>
            <a:srcRect l="20570"/>
            <a:stretch>
              <a:fillRect/>
            </a:stretch>
          </p:blipFill>
          <p:spPr bwMode="auto">
            <a:xfrm>
              <a:off x="5456956" y="2100663"/>
              <a:ext cx="3532381" cy="23634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7416" name="TextBox 5"/>
            <p:cNvSpPr txBox="1">
              <a:spLocks noChangeArrowheads="1"/>
            </p:cNvSpPr>
            <p:nvPr/>
          </p:nvSpPr>
          <p:spPr bwMode="auto">
            <a:xfrm>
              <a:off x="6548603" y="1852890"/>
              <a:ext cx="2524755" cy="406265"/>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dirty="0">
                  <a:solidFill>
                    <a:schemeClr val="tx2"/>
                  </a:solidFill>
                </a:rPr>
                <a:t>Clearwater Hatchery</a:t>
              </a:r>
            </a:p>
          </p:txBody>
        </p:sp>
      </p:grpSp>
      <p:pic>
        <p:nvPicPr>
          <p:cNvPr id="17414" name="Picture 8" descr="http://wdfw.wa.gov/fishing/salmon/selective/graphics/two_fins2.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4038600"/>
            <a:ext cx="3200400" cy="2299634"/>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0" y="1143000"/>
            <a:ext cx="8991600" cy="5486400"/>
          </a:xfrm>
        </p:spPr>
        <p:txBody>
          <a:bodyPr>
            <a:normAutofit/>
          </a:bodyPr>
          <a:lstStyle/>
          <a:p>
            <a:pPr marL="342900" indent="-342900" eaLnBrk="1" fontAlgn="auto" hangingPunct="1">
              <a:spcAft>
                <a:spcPts val="0"/>
              </a:spcAft>
              <a:buClr>
                <a:schemeClr val="accent3"/>
              </a:buClr>
              <a:defRPr/>
            </a:pPr>
            <a:r>
              <a:rPr lang="en-US" sz="2400" b="1" u="sng" dirty="0"/>
              <a:t>Predators</a:t>
            </a:r>
            <a:r>
              <a:rPr lang="en-US" sz="2400" dirty="0"/>
              <a:t>: eagle, hawk, osprey, bear, raccoon, muskrat, otter, bigger fish,	 seals, pelicans, people</a:t>
            </a:r>
          </a:p>
          <a:p>
            <a:pPr marL="342900" indent="-342900" eaLnBrk="1" fontAlgn="auto" hangingPunct="1">
              <a:spcAft>
                <a:spcPts val="0"/>
              </a:spcAft>
              <a:buClr>
                <a:schemeClr val="accent3"/>
              </a:buClr>
              <a:defRPr/>
            </a:pPr>
            <a:r>
              <a:rPr lang="en-US" sz="2400" b="1" u="sng" dirty="0"/>
              <a:t>Starvation</a:t>
            </a:r>
            <a:r>
              <a:rPr lang="en-US" sz="2400" dirty="0"/>
              <a:t>: fish eat insects who's           		          populations can vary depending          		           depending on habitat quality</a:t>
            </a:r>
          </a:p>
          <a:p>
            <a:pPr marL="342900" indent="-342900" eaLnBrk="1" fontAlgn="auto" hangingPunct="1">
              <a:spcAft>
                <a:spcPts val="0"/>
              </a:spcAft>
              <a:buClr>
                <a:schemeClr val="accent3"/>
              </a:buClr>
              <a:defRPr/>
            </a:pPr>
            <a:r>
              <a:rPr lang="en-US" sz="2400" b="1" u="sng" dirty="0"/>
              <a:t>Pollution</a:t>
            </a:r>
            <a:r>
              <a:rPr lang="en-US" sz="2400" dirty="0"/>
              <a:t>: herbicides, pesticides, 	             	     agricultural and industrial runoff, </a:t>
            </a:r>
          </a:p>
          <a:p>
            <a:pPr marL="342900" indent="-342900" eaLnBrk="1" fontAlgn="auto" hangingPunct="1">
              <a:spcAft>
                <a:spcPts val="0"/>
              </a:spcAft>
              <a:buClr>
                <a:schemeClr val="accent3"/>
              </a:buClr>
              <a:defRPr/>
            </a:pPr>
            <a:r>
              <a:rPr lang="en-US" sz="2400" b="1" u="sng" dirty="0"/>
              <a:t>Low water flow</a:t>
            </a:r>
            <a:r>
              <a:rPr lang="en-US" sz="2400" dirty="0"/>
              <a:t>: intermittent streams dry out or water is diverted and fish are stranded </a:t>
            </a:r>
          </a:p>
          <a:p>
            <a:pPr marL="342900" indent="-342900" eaLnBrk="1" fontAlgn="auto" hangingPunct="1">
              <a:spcAft>
                <a:spcPts val="0"/>
              </a:spcAft>
              <a:buClr>
                <a:schemeClr val="accent3"/>
              </a:buClr>
              <a:defRPr/>
            </a:pPr>
            <a:r>
              <a:rPr lang="en-US" sz="2400" b="1" u="sng" dirty="0"/>
              <a:t>Increased water temp</a:t>
            </a:r>
            <a:r>
              <a:rPr lang="en-US" sz="2400" dirty="0"/>
              <a:t>: higher temperatures decrease oxygen content and lead to suffocation</a:t>
            </a:r>
          </a:p>
          <a:p>
            <a:pPr marL="342900" indent="-342900" eaLnBrk="1" fontAlgn="auto" hangingPunct="1">
              <a:spcAft>
                <a:spcPts val="0"/>
              </a:spcAft>
              <a:buClr>
                <a:schemeClr val="accent3"/>
              </a:buClr>
              <a:defRPr/>
            </a:pPr>
            <a:r>
              <a:rPr lang="en-US" sz="2400" b="1" u="sng" dirty="0"/>
              <a:t>Erosion</a:t>
            </a:r>
            <a:r>
              <a:rPr lang="en-US" sz="2400" dirty="0"/>
              <a:t>: fine soil particles bury redds 				  and suffocate eggs and hatchling fish</a:t>
            </a:r>
            <a:endParaRPr lang="en-US" dirty="0"/>
          </a:p>
          <a:p>
            <a:pPr marL="274320" indent="-274320" eaLnBrk="1" fontAlgn="auto" hangingPunct="1">
              <a:spcAft>
                <a:spcPts val="0"/>
              </a:spcAft>
              <a:buClr>
                <a:schemeClr val="accent3"/>
              </a:buClr>
              <a:buFont typeface="Wingdings 2"/>
              <a:buChar char=""/>
              <a:defRPr/>
            </a:pPr>
            <a:endParaRPr lang="en-US" dirty="0"/>
          </a:p>
        </p:txBody>
      </p:sp>
      <p:pic>
        <p:nvPicPr>
          <p:cNvPr id="18435" name="Picture 6"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9375" t="26965" r="18750" b="13483"/>
          <a:stretch>
            <a:fillRect/>
          </a:stretch>
        </p:blipFill>
        <p:spPr bwMode="auto">
          <a:xfrm>
            <a:off x="5334000" y="1676400"/>
            <a:ext cx="3573463" cy="2057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8436" name="Picture 7" descr="http://nr/Nampa%20Research%20Photo%20Library/Rainbow%20eats%20fish.jpg"/>
          <p:cNvPicPr>
            <a:picLocks noChangeAspect="1" noChangeArrowheads="1"/>
          </p:cNvPicPr>
          <p:nvPr/>
        </p:nvPicPr>
        <p:blipFill>
          <a:blip r:embed="rId5">
            <a:extLst>
              <a:ext uri="{28A0092B-C50C-407E-A947-70E740481C1C}">
                <a14:useLocalDpi xmlns:a14="http://schemas.microsoft.com/office/drawing/2010/main" val="0"/>
              </a:ext>
            </a:extLst>
          </a:blip>
          <a:srcRect l="15750" t="39000" r="32625" b="43500"/>
          <a:stretch>
            <a:fillRect/>
          </a:stretch>
        </p:blipFill>
        <p:spPr bwMode="auto">
          <a:xfrm>
            <a:off x="5486400" y="5410200"/>
            <a:ext cx="3522663" cy="914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220" name="Rectangle 4"/>
          <p:cNvSpPr>
            <a:spLocks noChangeArrowheads="1"/>
          </p:cNvSpPr>
          <p:nvPr/>
        </p:nvSpPr>
        <p:spPr bwMode="auto">
          <a:xfrm>
            <a:off x="0" y="1143000"/>
            <a:ext cx="9144000" cy="5334000"/>
          </a:xfrm>
          <a:prstGeom prst="rect">
            <a:avLst/>
          </a:prstGeom>
          <a:noFill/>
          <a:ln w="9525">
            <a:noFill/>
            <a:miter lim="800000"/>
            <a:headEnd/>
            <a:tailEnd/>
          </a:ln>
          <a:effectLst>
            <a:outerShdw dist="25400" dir="16979900" algn="ctr" rotWithShape="0">
              <a:srgbClr val="808080">
                <a:alpha val="75000"/>
              </a:srgbClr>
            </a:outerShdw>
          </a:effectLst>
        </p:spPr>
        <p:txBody>
          <a:bodyPr/>
          <a:lstStyle/>
          <a:p>
            <a:pPr marL="342900" indent="-342900" eaLnBrk="1" hangingPunct="1">
              <a:spcBef>
                <a:spcPct val="20000"/>
              </a:spcBef>
              <a:buClr>
                <a:schemeClr val="hlink"/>
              </a:buClr>
              <a:buSzPct val="65000"/>
              <a:buFont typeface="Wingdings" pitchFamily="-112" charset="2"/>
              <a:buChar char="n"/>
              <a:defRPr/>
            </a:pPr>
            <a:endParaRPr lang="en-US" sz="2800" dirty="0">
              <a:latin typeface="+mn-lt"/>
              <a:ea typeface="ＭＳ Ｐゴシック" pitchFamily="-112" charset="-128"/>
            </a:endParaRPr>
          </a:p>
        </p:txBody>
      </p:sp>
      <p:sp>
        <p:nvSpPr>
          <p:cNvPr id="18438" name="Rectangle 2"/>
          <p:cNvSpPr>
            <a:spLocks noGrp="1" noChangeArrowheads="1"/>
          </p:cNvSpPr>
          <p:nvPr>
            <p:ph type="title"/>
          </p:nvPr>
        </p:nvSpPr>
        <p:spPr>
          <a:xfrm>
            <a:off x="304800" y="457200"/>
            <a:ext cx="7772400" cy="838200"/>
          </a:xfrm>
        </p:spPr>
        <p:txBody>
          <a:bodyPr/>
          <a:lstStyle/>
          <a:p>
            <a:pPr algn="ctr" eaLnBrk="1" hangingPunct="1"/>
            <a:r>
              <a:rPr lang="en-US">
                <a:solidFill>
                  <a:schemeClr val="tx1"/>
                </a:solidFill>
              </a:rPr>
              <a:t>Dangers to Juvenile Salmon:</a:t>
            </a:r>
          </a:p>
        </p:txBody>
      </p:sp>
      <p:sp>
        <p:nvSpPr>
          <p:cNvPr id="18439" name="TextBox 6"/>
          <p:cNvSpPr txBox="1">
            <a:spLocks noChangeArrowheads="1"/>
          </p:cNvSpPr>
          <p:nvPr/>
        </p:nvSpPr>
        <p:spPr bwMode="auto">
          <a:xfrm>
            <a:off x="5334000" y="6291263"/>
            <a:ext cx="3657600" cy="338137"/>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dirty="0">
                <a:solidFill>
                  <a:schemeClr val="tx2"/>
                </a:solidFill>
              </a:rPr>
              <a:t>Steelhead juvenile eating smaller fish</a:t>
            </a:r>
            <a:endParaRPr lang="en-US" sz="1200" dirty="0">
              <a:solidFill>
                <a:schemeClr val="tx2"/>
              </a:solidFill>
            </a:endParaRPr>
          </a:p>
        </p:txBody>
      </p:sp>
      <p:sp>
        <p:nvSpPr>
          <p:cNvPr id="18440" name="TextBox 7"/>
          <p:cNvSpPr txBox="1">
            <a:spLocks noChangeArrowheads="1"/>
          </p:cNvSpPr>
          <p:nvPr/>
        </p:nvSpPr>
        <p:spPr bwMode="auto">
          <a:xfrm>
            <a:off x="5153025" y="1600200"/>
            <a:ext cx="1997075"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dirty="0">
                <a:solidFill>
                  <a:schemeClr val="tx2"/>
                </a:solidFill>
              </a:rPr>
              <a:t>Pelican eating trout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457200"/>
            <a:ext cx="6934200" cy="838200"/>
          </a:xfrm>
        </p:spPr>
        <p:txBody>
          <a:bodyPr/>
          <a:lstStyle/>
          <a:p>
            <a:pPr algn="ctr" eaLnBrk="1" hangingPunct="1"/>
            <a:r>
              <a:rPr lang="en-US">
                <a:solidFill>
                  <a:schemeClr val="tx1"/>
                </a:solidFill>
              </a:rPr>
              <a:t>Dangers Posed by Dams:</a:t>
            </a:r>
          </a:p>
        </p:txBody>
      </p:sp>
      <p:sp>
        <p:nvSpPr>
          <p:cNvPr id="19459" name="Rectangle 3"/>
          <p:cNvSpPr>
            <a:spLocks noGrp="1" noChangeArrowheads="1"/>
          </p:cNvSpPr>
          <p:nvPr>
            <p:ph idx="1"/>
          </p:nvPr>
        </p:nvSpPr>
        <p:spPr>
          <a:xfrm>
            <a:off x="152400" y="1219200"/>
            <a:ext cx="8839200" cy="5486400"/>
          </a:xfrm>
        </p:spPr>
        <p:txBody>
          <a:bodyPr/>
          <a:lstStyle/>
          <a:p>
            <a:pPr eaLnBrk="1" hangingPunct="1"/>
            <a:r>
              <a:rPr lang="en-US" dirty="0"/>
              <a:t>Fish get lost in large reservoirs and do not complete their migration down to the ocean or back to natal streams.</a:t>
            </a:r>
          </a:p>
          <a:p>
            <a:pPr eaLnBrk="1" hangingPunct="1"/>
            <a:r>
              <a:rPr lang="en-US" dirty="0"/>
              <a:t>Fish are killed in turbines.</a:t>
            </a:r>
          </a:p>
          <a:p>
            <a:pPr lvl="1" eaLnBrk="1" hangingPunct="1"/>
            <a:r>
              <a:rPr lang="en-US" dirty="0"/>
              <a:t>Screens keep most fish from entering the turbine area and funnel them into fish passage tunnels. Some fish still get caught in turbine blades.</a:t>
            </a:r>
          </a:p>
          <a:p>
            <a:pPr eaLnBrk="1" hangingPunct="1"/>
            <a:r>
              <a:rPr lang="en-US" dirty="0"/>
              <a:t>The dam creates a bottleneck where 			         large predators wait for fish.</a:t>
            </a:r>
          </a:p>
          <a:p>
            <a:pPr lvl="1" eaLnBrk="1" hangingPunct="1"/>
            <a:r>
              <a:rPr lang="en-US" dirty="0"/>
              <a:t>Animals like otters, seals, pikeminnows,			 and raptors know fish have limited 			         travel options and position themselves 		        where they can easily eat passing fish.</a:t>
            </a:r>
          </a:p>
        </p:txBody>
      </p:sp>
      <p:grpSp>
        <p:nvGrpSpPr>
          <p:cNvPr id="19460" name="Group 5"/>
          <p:cNvGrpSpPr>
            <a:grpSpLocks/>
          </p:cNvGrpSpPr>
          <p:nvPr/>
        </p:nvGrpSpPr>
        <p:grpSpPr bwMode="auto">
          <a:xfrm>
            <a:off x="6019800" y="3943350"/>
            <a:ext cx="2895600" cy="1924050"/>
            <a:chOff x="5901135" y="3810000"/>
            <a:chExt cx="2635446" cy="1847145"/>
          </a:xfrm>
        </p:grpSpPr>
        <p:pic>
          <p:nvPicPr>
            <p:cNvPr id="19461" name="Picture 5" descr="Visitors flocked to The Dalles Lock and Dam for the third annual Eagle Watch, Jan. 19 and 20, 2013. More than 30 eagles were seen roosting and&#10;feeding in Westrick Park, located across the Columbia River from the visitor center parking lot. The park, which was closed to the public several years ago due to security restrictions, became a secluded, quiet location - a perfect&#10;wintering site for bald eagles and other migratory birds. The Dalles park rangers remind everyone that the visitor center parking lot is always a great place to eagle watch, regardless whether the visitor center is open, so bring your telescopes and binoculars and check it out!"/>
            <p:cNvPicPr>
              <a:picLocks noChangeAspect="1" noChangeArrowheads="1"/>
            </p:cNvPicPr>
            <p:nvPr/>
          </p:nvPicPr>
          <p:blipFill>
            <a:blip r:embed="rId2">
              <a:extLst>
                <a:ext uri="{28A0092B-C50C-407E-A947-70E740481C1C}">
                  <a14:useLocalDpi xmlns:a14="http://schemas.microsoft.com/office/drawing/2010/main" val="0"/>
                </a:ext>
              </a:extLst>
            </a:blip>
            <a:srcRect l="14380" t="4799" r="17975" b="14398"/>
            <a:stretch>
              <a:fillRect/>
            </a:stretch>
          </p:blipFill>
          <p:spPr bwMode="auto">
            <a:xfrm>
              <a:off x="6369464" y="3810000"/>
              <a:ext cx="2064401" cy="184714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9462" name="TextBox 4"/>
            <p:cNvSpPr txBox="1">
              <a:spLocks noChangeArrowheads="1"/>
            </p:cNvSpPr>
            <p:nvPr/>
          </p:nvSpPr>
          <p:spPr bwMode="auto">
            <a:xfrm>
              <a:off x="5901135" y="3894731"/>
              <a:ext cx="2635446" cy="325022"/>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Bald Eagle on the Dalles Dam </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914400"/>
            <a:ext cx="5105400" cy="609600"/>
          </a:xfrm>
        </p:spPr>
        <p:txBody>
          <a:bodyPr/>
          <a:lstStyle/>
          <a:p>
            <a:pPr eaLnBrk="1" hangingPunct="1"/>
            <a:r>
              <a:rPr lang="en-US">
                <a:solidFill>
                  <a:schemeClr val="tx1"/>
                </a:solidFill>
              </a:rPr>
              <a:t>Dam Construction:</a:t>
            </a:r>
          </a:p>
        </p:txBody>
      </p:sp>
      <p:pic>
        <p:nvPicPr>
          <p:cNvPr id="20483" name="Picture 5" descr="A contract worker watches as a crane moves a 1,200-ton rotor as part of McNary Lock and Dam's stator winding replacement near Umatilla, Ore. in August 2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4225" y="1524000"/>
            <a:ext cx="3051175" cy="2286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20484" name="Picture 7" descr="Hydro Power Diagram"/>
          <p:cNvPicPr>
            <a:picLocks noChangeAspect="1" noChangeArrowheads="1"/>
          </p:cNvPicPr>
          <p:nvPr/>
        </p:nvPicPr>
        <p:blipFill>
          <a:blip r:embed="rId4">
            <a:extLst>
              <a:ext uri="{28A0092B-C50C-407E-A947-70E740481C1C}">
                <a14:useLocalDpi xmlns:a14="http://schemas.microsoft.com/office/drawing/2010/main" val="0"/>
              </a:ext>
            </a:extLst>
          </a:blip>
          <a:srcRect l="887" t="2365" r="1775" b="4729"/>
          <a:stretch>
            <a:fillRect/>
          </a:stretch>
        </p:blipFill>
        <p:spPr bwMode="auto">
          <a:xfrm>
            <a:off x="355600" y="3810000"/>
            <a:ext cx="5487988" cy="21510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485" name="Rectangle 3"/>
          <p:cNvSpPr>
            <a:spLocks noGrp="1" noChangeArrowheads="1"/>
          </p:cNvSpPr>
          <p:nvPr>
            <p:ph idx="1"/>
          </p:nvPr>
        </p:nvSpPr>
        <p:spPr>
          <a:xfrm>
            <a:off x="152400" y="1524000"/>
            <a:ext cx="5562600" cy="2362200"/>
          </a:xfrm>
        </p:spPr>
        <p:txBody>
          <a:bodyPr/>
          <a:lstStyle/>
          <a:p>
            <a:pPr eaLnBrk="1" hangingPunct="1"/>
            <a:r>
              <a:rPr lang="en-US"/>
              <a:t>Basic dam characteristics:</a:t>
            </a:r>
          </a:p>
          <a:p>
            <a:pPr lvl="1" eaLnBrk="1" hangingPunct="1"/>
            <a:r>
              <a:rPr lang="en-US"/>
              <a:t>Turbine </a:t>
            </a:r>
            <a:r>
              <a:rPr lang="en-US" baseline="30000"/>
              <a:t>(2)</a:t>
            </a:r>
            <a:r>
              <a:rPr lang="en-US"/>
              <a:t> powered by water flow </a:t>
            </a:r>
            <a:r>
              <a:rPr lang="en-US" baseline="30000"/>
              <a:t>(1)</a:t>
            </a:r>
          </a:p>
          <a:p>
            <a:pPr lvl="1" eaLnBrk="1" hangingPunct="1"/>
            <a:r>
              <a:rPr lang="en-US"/>
              <a:t>Generator </a:t>
            </a:r>
            <a:r>
              <a:rPr lang="en-US" baseline="30000"/>
              <a:t>(3)</a:t>
            </a:r>
            <a:r>
              <a:rPr lang="en-US"/>
              <a:t> to convert kinetic energy of water flow into electricity</a:t>
            </a:r>
          </a:p>
          <a:p>
            <a:pPr lvl="1" eaLnBrk="1" hangingPunct="1"/>
            <a:r>
              <a:rPr lang="en-US"/>
              <a:t>Energy transfer system </a:t>
            </a:r>
            <a:r>
              <a:rPr lang="en-US" baseline="30000"/>
              <a:t>(4)</a:t>
            </a:r>
          </a:p>
        </p:txBody>
      </p:sp>
      <p:sp>
        <p:nvSpPr>
          <p:cNvPr id="20486" name="TextBox 4"/>
          <p:cNvSpPr txBox="1">
            <a:spLocks noChangeArrowheads="1"/>
          </p:cNvSpPr>
          <p:nvPr/>
        </p:nvSpPr>
        <p:spPr bwMode="auto">
          <a:xfrm>
            <a:off x="5715000" y="914400"/>
            <a:ext cx="3276600" cy="708025"/>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The Powerhouse with generators. </a:t>
            </a:r>
          </a:p>
          <a:p>
            <a:pPr algn="ctr"/>
            <a:r>
              <a:rPr lang="en-US" sz="1200">
                <a:solidFill>
                  <a:schemeClr val="tx2"/>
                </a:solidFill>
              </a:rPr>
              <a:t>Each generator is powered by a fan shaped turbine (below).</a:t>
            </a:r>
            <a:endParaRPr lang="en-US" sz="1600">
              <a:solidFill>
                <a:schemeClr val="tx2"/>
              </a:solidFill>
            </a:endParaRPr>
          </a:p>
        </p:txBody>
      </p:sp>
      <p:cxnSp>
        <p:nvCxnSpPr>
          <p:cNvPr id="10" name="Straight Arrow Connector 9"/>
          <p:cNvCxnSpPr/>
          <p:nvPr/>
        </p:nvCxnSpPr>
        <p:spPr>
          <a:xfrm flipV="1">
            <a:off x="3505200" y="3352800"/>
            <a:ext cx="2359025" cy="1219200"/>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0488" name="TextBox 10"/>
          <p:cNvSpPr txBox="1">
            <a:spLocks noChangeArrowheads="1"/>
          </p:cNvSpPr>
          <p:nvPr/>
        </p:nvSpPr>
        <p:spPr bwMode="auto">
          <a:xfrm>
            <a:off x="6353175" y="2286000"/>
            <a:ext cx="1190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200" dirty="0">
                <a:solidFill>
                  <a:schemeClr val="bg2"/>
                </a:solidFill>
              </a:rPr>
              <a:t>1,200-ton rotor</a:t>
            </a:r>
          </a:p>
        </p:txBody>
      </p:sp>
      <p:cxnSp>
        <p:nvCxnSpPr>
          <p:cNvPr id="13" name="Straight Arrow Connector 12"/>
          <p:cNvCxnSpPr/>
          <p:nvPr/>
        </p:nvCxnSpPr>
        <p:spPr>
          <a:xfrm flipH="1">
            <a:off x="3505200" y="2819400"/>
            <a:ext cx="3276600" cy="2401888"/>
          </a:xfrm>
          <a:prstGeom prst="straightConnector1">
            <a:avLst/>
          </a:prstGeom>
          <a:ln w="12700">
            <a:solidFill>
              <a:schemeClr val="tx2"/>
            </a:solidFill>
            <a:headEnd type="stealth"/>
            <a:tailEnd type="stealth"/>
          </a:ln>
        </p:spPr>
        <p:style>
          <a:lnRef idx="1">
            <a:schemeClr val="accent1"/>
          </a:lnRef>
          <a:fillRef idx="0">
            <a:schemeClr val="accent1"/>
          </a:fillRef>
          <a:effectRef idx="0">
            <a:schemeClr val="accent1"/>
          </a:effectRef>
          <a:fontRef idx="minor">
            <a:schemeClr val="tx1"/>
          </a:fontRef>
        </p:style>
      </p:cxnSp>
      <p:pic>
        <p:nvPicPr>
          <p:cNvPr id="20490" name="Picture 13" descr="The original turbine at the Stockton Lake Power Plant is installed in the early 1970s. Significant activity will occur in the area of the plant in the spring of 2013 when it is removed and placed on permanent display near the Power Plant switchyard. (Photo by U.S. Army Corps of Engineers Photo)&#10;&#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1725" y="4343400"/>
            <a:ext cx="2105025" cy="14192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1"/>
          <p:cNvGrpSpPr>
            <a:grpSpLocks/>
          </p:cNvGrpSpPr>
          <p:nvPr/>
        </p:nvGrpSpPr>
        <p:grpSpPr bwMode="auto">
          <a:xfrm>
            <a:off x="4419600" y="76200"/>
            <a:ext cx="4648200" cy="2514600"/>
            <a:chOff x="4335465" y="152400"/>
            <a:chExt cx="4648137" cy="2514600"/>
          </a:xfrm>
        </p:grpSpPr>
        <p:pic>
          <p:nvPicPr>
            <p:cNvPr id="21519" name="Picture 16" descr="http://www.nww.usace.army.mil/portals/28/siteimages/Dams/Ganite%20dam.jpg"/>
            <p:cNvPicPr>
              <a:picLocks noChangeAspect="1" noChangeArrowheads="1"/>
            </p:cNvPicPr>
            <p:nvPr/>
          </p:nvPicPr>
          <p:blipFill>
            <a:blip r:embed="rId3">
              <a:extLst>
                <a:ext uri="{28A0092B-C50C-407E-A947-70E740481C1C}">
                  <a14:useLocalDpi xmlns:a14="http://schemas.microsoft.com/office/drawing/2010/main" val="0"/>
                </a:ext>
              </a:extLst>
            </a:blip>
            <a:srcRect l="6383" r="8511"/>
            <a:stretch>
              <a:fillRect/>
            </a:stretch>
          </p:blipFill>
          <p:spPr bwMode="auto">
            <a:xfrm>
              <a:off x="4572000" y="152400"/>
              <a:ext cx="4411602" cy="25146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1520" name="TextBox 8"/>
            <p:cNvSpPr txBox="1">
              <a:spLocks noChangeArrowheads="1"/>
            </p:cNvSpPr>
            <p:nvPr/>
          </p:nvSpPr>
          <p:spPr bwMode="auto">
            <a:xfrm>
              <a:off x="4335465" y="194846"/>
              <a:ext cx="2021680" cy="338554"/>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Lower Granite  Dam</a:t>
              </a:r>
            </a:p>
          </p:txBody>
        </p:sp>
      </p:grpSp>
      <p:sp>
        <p:nvSpPr>
          <p:cNvPr id="21507" name="Rectangle 2"/>
          <p:cNvSpPr>
            <a:spLocks noGrp="1" noChangeArrowheads="1"/>
          </p:cNvSpPr>
          <p:nvPr>
            <p:ph type="title"/>
          </p:nvPr>
        </p:nvSpPr>
        <p:spPr>
          <a:xfrm>
            <a:off x="0" y="685800"/>
            <a:ext cx="4876800" cy="609600"/>
          </a:xfrm>
        </p:spPr>
        <p:txBody>
          <a:bodyPr/>
          <a:lstStyle/>
          <a:p>
            <a:pPr algn="ctr" eaLnBrk="1" hangingPunct="1">
              <a:lnSpc>
                <a:spcPts val="4000"/>
              </a:lnSpc>
            </a:pPr>
            <a:r>
              <a:rPr lang="en-US" sz="4400">
                <a:solidFill>
                  <a:schemeClr val="tx1"/>
                </a:solidFill>
              </a:rPr>
              <a:t>Crossing the Dams:</a:t>
            </a:r>
          </a:p>
        </p:txBody>
      </p:sp>
      <p:sp>
        <p:nvSpPr>
          <p:cNvPr id="10243" name="Rectangle 3"/>
          <p:cNvSpPr>
            <a:spLocks noGrp="1" noChangeArrowheads="1"/>
          </p:cNvSpPr>
          <p:nvPr>
            <p:ph idx="1"/>
          </p:nvPr>
        </p:nvSpPr>
        <p:spPr>
          <a:xfrm>
            <a:off x="76200" y="1371600"/>
            <a:ext cx="5181600" cy="5334000"/>
          </a:xfrm>
        </p:spPr>
        <p:txBody>
          <a:bodyPr>
            <a:normAutofit fontScale="70000" lnSpcReduction="20000"/>
          </a:bodyPr>
          <a:lstStyle/>
          <a:p>
            <a:pPr marL="274320" indent="-274320" eaLnBrk="1" fontAlgn="auto" hangingPunct="1">
              <a:lnSpc>
                <a:spcPct val="120000"/>
              </a:lnSpc>
              <a:spcAft>
                <a:spcPts val="0"/>
              </a:spcAft>
              <a:buClr>
                <a:schemeClr val="accent3"/>
              </a:buClr>
              <a:buFont typeface="Wingdings 2"/>
              <a:buChar char=""/>
              <a:defRPr/>
            </a:pPr>
            <a:r>
              <a:rPr lang="en-US" sz="3400" dirty="0"/>
              <a:t>A dam is a solid structure and   some dams completely prevent   fish movement. Others have pathways for fish migration.</a:t>
            </a:r>
          </a:p>
          <a:p>
            <a:pPr marL="641033" lvl="1" indent="-274320" eaLnBrk="1" fontAlgn="auto" hangingPunct="1">
              <a:lnSpc>
                <a:spcPct val="120000"/>
              </a:lnSpc>
              <a:spcAft>
                <a:spcPts val="0"/>
              </a:spcAft>
              <a:buFont typeface="Wingdings 2"/>
              <a:buChar char=""/>
              <a:defRPr/>
            </a:pPr>
            <a:r>
              <a:rPr lang="en-US" sz="2600" b="1" u="sng" dirty="0"/>
              <a:t>Spillway</a:t>
            </a:r>
            <a:r>
              <a:rPr lang="en-US" sz="2600" dirty="0"/>
              <a:t>: water over the top of  the dam</a:t>
            </a:r>
          </a:p>
          <a:p>
            <a:pPr marL="641033" lvl="1" indent="-274320" eaLnBrk="1" fontAlgn="auto" hangingPunct="1">
              <a:lnSpc>
                <a:spcPct val="120000"/>
              </a:lnSpc>
              <a:spcAft>
                <a:spcPts val="0"/>
              </a:spcAft>
              <a:buFont typeface="Wingdings 2"/>
              <a:buChar char=""/>
              <a:defRPr/>
            </a:pPr>
            <a:r>
              <a:rPr lang="en-US" sz="2600" b="1" u="sng" dirty="0"/>
              <a:t>Juvenile bypass</a:t>
            </a:r>
            <a:r>
              <a:rPr lang="en-US" sz="2600" dirty="0"/>
              <a:t>:</a:t>
            </a:r>
            <a:r>
              <a:rPr lang="en-US" sz="2600" b="1" dirty="0"/>
              <a:t> </a:t>
            </a:r>
            <a:r>
              <a:rPr lang="en-US" sz="2600" dirty="0"/>
              <a:t>tunnel built through the dam to facilitate juvenile fish movement</a:t>
            </a:r>
          </a:p>
          <a:p>
            <a:pPr marL="641033" lvl="1" indent="-274320" eaLnBrk="1" fontAlgn="auto" hangingPunct="1">
              <a:lnSpc>
                <a:spcPct val="120000"/>
              </a:lnSpc>
              <a:spcAft>
                <a:spcPts val="0"/>
              </a:spcAft>
              <a:buFont typeface="Wingdings 2"/>
              <a:buChar char=""/>
              <a:defRPr/>
            </a:pPr>
            <a:r>
              <a:rPr lang="en-US" sz="2600" b="1" u="sng" dirty="0"/>
              <a:t>Turbine</a:t>
            </a:r>
            <a:r>
              <a:rPr lang="en-US" sz="2600" dirty="0"/>
              <a:t>:</a:t>
            </a:r>
            <a:r>
              <a:rPr lang="en-US" sz="2600" b="1" dirty="0"/>
              <a:t> </a:t>
            </a:r>
            <a:r>
              <a:rPr lang="en-US" sz="2600" dirty="0"/>
              <a:t>water passing under the dam turns fan shaped blades to create electricity</a:t>
            </a:r>
          </a:p>
          <a:p>
            <a:pPr marL="641033" lvl="1" indent="-274320" eaLnBrk="1" fontAlgn="auto" hangingPunct="1">
              <a:lnSpc>
                <a:spcPct val="120000"/>
              </a:lnSpc>
              <a:spcAft>
                <a:spcPts val="0"/>
              </a:spcAft>
              <a:buFont typeface="Wingdings 2"/>
              <a:buChar char=""/>
              <a:defRPr/>
            </a:pPr>
            <a:r>
              <a:rPr lang="en-US" sz="2600" b="1" u="sng" dirty="0"/>
              <a:t>Fish ladder</a:t>
            </a:r>
            <a:r>
              <a:rPr lang="en-US" sz="2600" dirty="0"/>
              <a:t>: returning adults climb up and over every dam</a:t>
            </a:r>
          </a:p>
          <a:p>
            <a:pPr marL="641033" lvl="1" indent="-274320" eaLnBrk="1" fontAlgn="auto" hangingPunct="1">
              <a:lnSpc>
                <a:spcPct val="120000"/>
              </a:lnSpc>
              <a:spcAft>
                <a:spcPts val="0"/>
              </a:spcAft>
              <a:buFont typeface="Wingdings 2"/>
              <a:buChar char=""/>
              <a:defRPr/>
            </a:pPr>
            <a:r>
              <a:rPr lang="en-US" sz="2600" b="1" u="sng" dirty="0"/>
              <a:t>Barge</a:t>
            </a:r>
            <a:r>
              <a:rPr lang="en-US" sz="2600" dirty="0"/>
              <a:t>: juvenile fish are collected from reservoirs and transported down stream     in large tank boats</a:t>
            </a:r>
          </a:p>
          <a:p>
            <a:pPr marL="641033" lvl="1" indent="-274320" eaLnBrk="1" fontAlgn="auto" hangingPunct="1">
              <a:lnSpc>
                <a:spcPct val="120000"/>
              </a:lnSpc>
              <a:spcAft>
                <a:spcPts val="0"/>
              </a:spcAft>
              <a:defRPr/>
            </a:pPr>
            <a:r>
              <a:rPr lang="en-US" sz="2600" b="1" u="sng" dirty="0"/>
              <a:t>Lock</a:t>
            </a:r>
            <a:r>
              <a:rPr lang="en-US" sz="2600" dirty="0"/>
              <a:t>: allows boats to move from  one 	  side of the dam to the other</a:t>
            </a:r>
          </a:p>
          <a:p>
            <a:pPr marL="274320" indent="-274320" eaLnBrk="1" fontAlgn="auto" hangingPunct="1">
              <a:lnSpc>
                <a:spcPct val="90000"/>
              </a:lnSpc>
              <a:spcAft>
                <a:spcPts val="0"/>
              </a:spcAft>
              <a:buClr>
                <a:schemeClr val="accent1"/>
              </a:buClr>
              <a:buFont typeface="Wingdings 2"/>
              <a:buChar char=""/>
              <a:defRPr/>
            </a:pPr>
            <a:endParaRPr lang="en-US" dirty="0"/>
          </a:p>
        </p:txBody>
      </p:sp>
      <p:sp>
        <p:nvSpPr>
          <p:cNvPr id="21509" name="TextBox 11"/>
          <p:cNvSpPr txBox="1">
            <a:spLocks noChangeArrowheads="1"/>
          </p:cNvSpPr>
          <p:nvPr/>
        </p:nvSpPr>
        <p:spPr bwMode="auto">
          <a:xfrm>
            <a:off x="5410200" y="1905000"/>
            <a:ext cx="3505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bg1"/>
                </a:solidFill>
              </a:rPr>
              <a:t>Lock       Spillway      Powerhouse</a:t>
            </a:r>
          </a:p>
        </p:txBody>
      </p:sp>
      <p:grpSp>
        <p:nvGrpSpPr>
          <p:cNvPr id="21510" name="Group 16"/>
          <p:cNvGrpSpPr>
            <a:grpSpLocks/>
          </p:cNvGrpSpPr>
          <p:nvPr/>
        </p:nvGrpSpPr>
        <p:grpSpPr bwMode="auto">
          <a:xfrm>
            <a:off x="4832350" y="5334000"/>
            <a:ext cx="4235450" cy="1220788"/>
            <a:chOff x="4709886" y="5486403"/>
            <a:chExt cx="4234947" cy="1221151"/>
          </a:xfrm>
        </p:grpSpPr>
        <p:pic>
          <p:nvPicPr>
            <p:cNvPr id="21517" name="Picture 13"/>
            <p:cNvPicPr>
              <a:picLocks noChangeAspect="1" noChangeArrowheads="1"/>
            </p:cNvPicPr>
            <p:nvPr/>
          </p:nvPicPr>
          <p:blipFill>
            <a:blip r:embed="rId4">
              <a:extLst>
                <a:ext uri="{28A0092B-C50C-407E-A947-70E740481C1C}">
                  <a14:useLocalDpi xmlns:a14="http://schemas.microsoft.com/office/drawing/2010/main" val="0"/>
                </a:ext>
              </a:extLst>
            </a:blip>
            <a:srcRect l="22287" r="1651" b="3854"/>
            <a:stretch>
              <a:fillRect/>
            </a:stretch>
          </p:blipFill>
          <p:spPr bwMode="auto">
            <a:xfrm>
              <a:off x="4709886" y="5561366"/>
              <a:ext cx="4234947" cy="114618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1518" name="TextBox 13"/>
            <p:cNvSpPr txBox="1">
              <a:spLocks noChangeArrowheads="1"/>
            </p:cNvSpPr>
            <p:nvPr/>
          </p:nvSpPr>
          <p:spPr bwMode="auto">
            <a:xfrm>
              <a:off x="4830522" y="5486403"/>
              <a:ext cx="1982999" cy="338656"/>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Juvenile Fish Barge</a:t>
              </a:r>
            </a:p>
          </p:txBody>
        </p:sp>
      </p:grpSp>
      <p:grpSp>
        <p:nvGrpSpPr>
          <p:cNvPr id="21511" name="Group 10"/>
          <p:cNvGrpSpPr>
            <a:grpSpLocks/>
          </p:cNvGrpSpPr>
          <p:nvPr/>
        </p:nvGrpSpPr>
        <p:grpSpPr bwMode="auto">
          <a:xfrm>
            <a:off x="5405438" y="2743200"/>
            <a:ext cx="3557587" cy="2514600"/>
            <a:chOff x="4979730" y="2743200"/>
            <a:chExt cx="4623028" cy="2984500"/>
          </a:xfrm>
        </p:grpSpPr>
        <p:grpSp>
          <p:nvGrpSpPr>
            <p:cNvPr id="21513" name="Group 8"/>
            <p:cNvGrpSpPr>
              <a:grpSpLocks/>
            </p:cNvGrpSpPr>
            <p:nvPr/>
          </p:nvGrpSpPr>
          <p:grpSpPr bwMode="auto">
            <a:xfrm>
              <a:off x="4979730" y="2743200"/>
              <a:ext cx="3967163" cy="2984500"/>
              <a:chOff x="5029200" y="3657600"/>
              <a:chExt cx="3967163" cy="2984500"/>
            </a:xfrm>
          </p:grpSpPr>
          <p:sp>
            <p:nvSpPr>
              <p:cNvPr id="21515" name="TextBox 7"/>
              <p:cNvSpPr txBox="1">
                <a:spLocks noChangeArrowheads="1"/>
              </p:cNvSpPr>
              <p:nvPr/>
            </p:nvSpPr>
            <p:spPr bwMode="auto">
              <a:xfrm>
                <a:off x="6400800" y="5638800"/>
                <a:ext cx="1811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solidFill>
                      <a:schemeClr val="bg2"/>
                    </a:solidFill>
                  </a:rPr>
                  <a:t>Fish Ladder</a:t>
                </a:r>
              </a:p>
            </p:txBody>
          </p:sp>
          <p:pic>
            <p:nvPicPr>
              <p:cNvPr id="21516" name="Picture 7" descr="Pictur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31500" t="30351" r="6750"/>
              <a:stretch>
                <a:fillRect/>
              </a:stretch>
            </p:blipFill>
            <p:spPr bwMode="auto">
              <a:xfrm>
                <a:off x="5029200" y="3657600"/>
                <a:ext cx="3967163" cy="29845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grpSp>
        <p:sp>
          <p:nvSpPr>
            <p:cNvPr id="21514" name="TextBox 9"/>
            <p:cNvSpPr txBox="1">
              <a:spLocks noChangeArrowheads="1"/>
            </p:cNvSpPr>
            <p:nvPr/>
          </p:nvSpPr>
          <p:spPr bwMode="auto">
            <a:xfrm>
              <a:off x="7956649" y="3104958"/>
              <a:ext cx="1646109" cy="401819"/>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Fish Ladder</a:t>
              </a:r>
            </a:p>
          </p:txBody>
        </p:sp>
      </p:grpSp>
      <p:cxnSp>
        <p:nvCxnSpPr>
          <p:cNvPr id="16" name="Straight Arrow Connector 15"/>
          <p:cNvCxnSpPr/>
          <p:nvPr/>
        </p:nvCxnSpPr>
        <p:spPr>
          <a:xfrm flipV="1">
            <a:off x="7162800" y="1524000"/>
            <a:ext cx="1600200" cy="1600200"/>
          </a:xfrm>
          <a:prstGeom prst="straightConnector1">
            <a:avLst/>
          </a:prstGeom>
          <a:ln w="12700">
            <a:solidFill>
              <a:schemeClr val="bg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3400" y="704850"/>
            <a:ext cx="8686800" cy="666750"/>
          </a:xfrm>
        </p:spPr>
        <p:txBody>
          <a:bodyPr/>
          <a:lstStyle/>
          <a:p>
            <a:r>
              <a:rPr lang="en-US" dirty="0">
                <a:solidFill>
                  <a:schemeClr val="tx1"/>
                </a:solidFill>
              </a:rPr>
              <a:t>Fish survival: a Chinook example</a:t>
            </a:r>
          </a:p>
        </p:txBody>
      </p:sp>
      <p:sp>
        <p:nvSpPr>
          <p:cNvPr id="22531" name="Content Placeholder 2"/>
          <p:cNvSpPr>
            <a:spLocks noGrp="1"/>
          </p:cNvSpPr>
          <p:nvPr>
            <p:ph idx="1"/>
          </p:nvPr>
        </p:nvSpPr>
        <p:spPr>
          <a:xfrm>
            <a:off x="124428" y="1143000"/>
            <a:ext cx="8991600" cy="5562600"/>
          </a:xfrm>
        </p:spPr>
        <p:txBody>
          <a:bodyPr/>
          <a:lstStyle/>
          <a:p>
            <a:r>
              <a:rPr lang="en-US" dirty="0"/>
              <a:t>For the last 10 years:</a:t>
            </a:r>
          </a:p>
          <a:p>
            <a:pPr lvl="1"/>
            <a:r>
              <a:rPr lang="en-US" dirty="0"/>
              <a:t>There are about 970 million juvenile Chinook born in Idaho streams each year. </a:t>
            </a:r>
            <a:r>
              <a:rPr lang="en-US" sz="1600" dirty="0"/>
              <a:t>(969,840,000 )</a:t>
            </a:r>
          </a:p>
          <a:p>
            <a:pPr lvl="1"/>
            <a:r>
              <a:rPr lang="en-US" dirty="0"/>
              <a:t>Of those juveniles only 0.2% survive to become smolts. </a:t>
            </a:r>
            <a:r>
              <a:rPr lang="en-US" sz="1400" dirty="0"/>
              <a:t>(</a:t>
            </a:r>
            <a:r>
              <a:rPr lang="en-US" sz="1600" dirty="0"/>
              <a:t>1,500,000</a:t>
            </a:r>
            <a:r>
              <a:rPr lang="en-US" sz="1400" dirty="0"/>
              <a:t>)</a:t>
            </a:r>
          </a:p>
          <a:p>
            <a:pPr lvl="1"/>
            <a:r>
              <a:rPr lang="en-US" dirty="0"/>
              <a:t>1.7% of fish that survive to smolt return as adults. </a:t>
            </a:r>
            <a:r>
              <a:rPr lang="en-US" sz="1600" dirty="0"/>
              <a:t>(25,839)</a:t>
            </a:r>
          </a:p>
          <a:p>
            <a:pPr lvl="1"/>
            <a:r>
              <a:rPr lang="en-US" dirty="0"/>
              <a:t>Of all the fish that are born </a:t>
            </a:r>
            <a:r>
              <a:rPr lang="en-US" b="1" i="1" dirty="0"/>
              <a:t>less than 1% </a:t>
            </a:r>
            <a:r>
              <a:rPr lang="en-US" dirty="0"/>
              <a:t>return to spawn. </a:t>
            </a:r>
            <a:r>
              <a:rPr lang="en-US" sz="1600" dirty="0"/>
              <a:t>(0.003%)</a:t>
            </a:r>
            <a:endParaRPr lang="en-US" sz="1400" dirty="0"/>
          </a:p>
          <a:p>
            <a:r>
              <a:rPr lang="en-US" dirty="0"/>
              <a:t>Why do they choose to migrate? </a:t>
            </a:r>
          </a:p>
          <a:p>
            <a:pPr lvl="1"/>
            <a:r>
              <a:rPr lang="en-US" dirty="0"/>
              <a:t>Our small cold streams don’t provide enough resources to sustain large populations. It is better for the fish to migrate to the ocean and feed there. Then they come back to their natal streams to spawn because the eggs needs cold, shallow,  gravel beds. </a:t>
            </a:r>
          </a:p>
        </p:txBody>
      </p:sp>
      <p:sp>
        <p:nvSpPr>
          <p:cNvPr id="2" name="TextBox 1"/>
          <p:cNvSpPr txBox="1"/>
          <p:nvPr/>
        </p:nvSpPr>
        <p:spPr>
          <a:xfrm>
            <a:off x="7467600" y="6468278"/>
            <a:ext cx="1468672" cy="200055"/>
          </a:xfrm>
          <a:prstGeom prst="rect">
            <a:avLst/>
          </a:prstGeom>
          <a:noFill/>
        </p:spPr>
        <p:txBody>
          <a:bodyPr wrap="none" rtlCol="0">
            <a:spAutoFit/>
          </a:bodyPr>
          <a:lstStyle/>
          <a:p>
            <a:r>
              <a:rPr lang="en-US" sz="700" dirty="0"/>
              <a:t>FINAL 2012 CSS Annual Report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15"/>
          <p:cNvGrpSpPr>
            <a:grpSpLocks/>
          </p:cNvGrpSpPr>
          <p:nvPr/>
        </p:nvGrpSpPr>
        <p:grpSpPr bwMode="auto">
          <a:xfrm>
            <a:off x="4648200" y="2209800"/>
            <a:ext cx="4381500" cy="2466975"/>
            <a:chOff x="4762500" y="2362200"/>
            <a:chExt cx="4381500" cy="2466993"/>
          </a:xfrm>
        </p:grpSpPr>
        <p:pic>
          <p:nvPicPr>
            <p:cNvPr id="23563" name="Picture 9" descr="http://nr/Nampa%20Research%20Photo%20Library/weir.jpg"/>
            <p:cNvPicPr>
              <a:picLocks noChangeAspect="1" noChangeArrowheads="1"/>
            </p:cNvPicPr>
            <p:nvPr/>
          </p:nvPicPr>
          <p:blipFill>
            <a:blip r:embed="rId3">
              <a:extLst>
                <a:ext uri="{28A0092B-C50C-407E-A947-70E740481C1C}">
                  <a14:useLocalDpi xmlns:a14="http://schemas.microsoft.com/office/drawing/2010/main" val="0"/>
                </a:ext>
              </a:extLst>
            </a:blip>
            <a:srcRect l="11250" t="19620" r="16875" b="9808"/>
            <a:stretch>
              <a:fillRect/>
            </a:stretch>
          </p:blipFill>
          <p:spPr bwMode="auto">
            <a:xfrm>
              <a:off x="4762500" y="2362200"/>
              <a:ext cx="4381500" cy="246699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3564" name="TextBox 9"/>
            <p:cNvSpPr txBox="1">
              <a:spLocks noChangeArrowheads="1"/>
            </p:cNvSpPr>
            <p:nvPr/>
          </p:nvSpPr>
          <p:spPr bwMode="auto">
            <a:xfrm>
              <a:off x="7467600" y="4191013"/>
              <a:ext cx="1371600" cy="338556"/>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Picket Weir</a:t>
              </a:r>
            </a:p>
          </p:txBody>
        </p:sp>
      </p:grpSp>
      <p:sp>
        <p:nvSpPr>
          <p:cNvPr id="23555" name="Rectangle 2"/>
          <p:cNvSpPr>
            <a:spLocks noGrp="1" noChangeArrowheads="1"/>
          </p:cNvSpPr>
          <p:nvPr>
            <p:ph type="title"/>
          </p:nvPr>
        </p:nvSpPr>
        <p:spPr>
          <a:xfrm>
            <a:off x="533400" y="457200"/>
            <a:ext cx="4191000" cy="990600"/>
          </a:xfrm>
        </p:spPr>
        <p:txBody>
          <a:bodyPr anchor="ctr"/>
          <a:lstStyle/>
          <a:p>
            <a:pPr algn="ctr" eaLnBrk="1" hangingPunct="1">
              <a:lnSpc>
                <a:spcPct val="80000"/>
              </a:lnSpc>
            </a:pPr>
            <a:r>
              <a:rPr lang="en-US">
                <a:solidFill>
                  <a:schemeClr val="tx1"/>
                </a:solidFill>
              </a:rPr>
              <a:t>Fish Research:</a:t>
            </a:r>
          </a:p>
        </p:txBody>
      </p:sp>
      <p:sp>
        <p:nvSpPr>
          <p:cNvPr id="11267" name="Rectangle 3"/>
          <p:cNvSpPr>
            <a:spLocks noGrp="1" noChangeArrowheads="1"/>
          </p:cNvSpPr>
          <p:nvPr>
            <p:ph idx="1"/>
          </p:nvPr>
        </p:nvSpPr>
        <p:spPr>
          <a:xfrm>
            <a:off x="76200" y="1295400"/>
            <a:ext cx="4419600" cy="5105400"/>
          </a:xfrm>
        </p:spPr>
        <p:txBody>
          <a:bodyPr>
            <a:normAutofit fontScale="92500"/>
          </a:bodyPr>
          <a:lstStyle/>
          <a:p>
            <a:pPr marL="274320" indent="-274320" eaLnBrk="1" fontAlgn="auto" hangingPunct="1">
              <a:spcAft>
                <a:spcPts val="0"/>
              </a:spcAft>
              <a:buClr>
                <a:schemeClr val="accent3"/>
              </a:buClr>
              <a:buFont typeface="Wingdings 2"/>
              <a:buChar char=""/>
              <a:defRPr/>
            </a:pPr>
            <a:r>
              <a:rPr lang="en-US" b="1" dirty="0"/>
              <a:t>In order to study fish…we have to catch them first:</a:t>
            </a:r>
          </a:p>
          <a:p>
            <a:pPr marL="641033" lvl="1" indent="-274320" eaLnBrk="1" fontAlgn="auto" hangingPunct="1">
              <a:spcAft>
                <a:spcPts val="0"/>
              </a:spcAft>
              <a:buFont typeface="Wingdings 2"/>
              <a:buChar char=""/>
              <a:defRPr/>
            </a:pPr>
            <a:r>
              <a:rPr lang="en-US" b="1" u="sng" dirty="0"/>
              <a:t>Screw Trap</a:t>
            </a:r>
            <a:r>
              <a:rPr lang="en-US" dirty="0"/>
              <a:t>: funnels juvenile fish into a holding tank</a:t>
            </a:r>
          </a:p>
          <a:p>
            <a:pPr marL="641033" lvl="1" indent="-274320" eaLnBrk="1" fontAlgn="auto" hangingPunct="1">
              <a:spcAft>
                <a:spcPts val="0"/>
              </a:spcAft>
              <a:buFont typeface="Wingdings 2"/>
              <a:buChar char=""/>
              <a:defRPr/>
            </a:pPr>
            <a:r>
              <a:rPr lang="en-US" b="1" u="sng" dirty="0"/>
              <a:t>Weir</a:t>
            </a:r>
            <a:r>
              <a:rPr lang="en-US" dirty="0"/>
              <a:t>:</a:t>
            </a:r>
            <a:r>
              <a:rPr lang="en-US" b="1" dirty="0"/>
              <a:t> </a:t>
            </a:r>
            <a:r>
              <a:rPr lang="en-US" dirty="0"/>
              <a:t>blocks a stream so adult fish can be trapped and sampled before passing</a:t>
            </a:r>
          </a:p>
          <a:p>
            <a:pPr marL="641033" lvl="1" indent="-274320" eaLnBrk="1" fontAlgn="auto" hangingPunct="1">
              <a:spcAft>
                <a:spcPts val="0"/>
              </a:spcAft>
              <a:buFont typeface="Wingdings 2"/>
              <a:buChar char=""/>
              <a:defRPr/>
            </a:pPr>
            <a:r>
              <a:rPr lang="en-US" b="1" u="sng" dirty="0"/>
              <a:t>Snorkeling Survey</a:t>
            </a:r>
            <a:r>
              <a:rPr lang="en-US" dirty="0"/>
              <a:t>: fish are observed and counted</a:t>
            </a:r>
          </a:p>
          <a:p>
            <a:pPr marL="274320" indent="-274320" eaLnBrk="1" fontAlgn="auto" hangingPunct="1">
              <a:spcAft>
                <a:spcPts val="0"/>
              </a:spcAft>
              <a:buClr>
                <a:schemeClr val="accent3"/>
              </a:buClr>
              <a:buFont typeface="Wingdings 2"/>
              <a:buChar char=""/>
              <a:defRPr/>
            </a:pPr>
            <a:r>
              <a:rPr lang="en-US" sz="2200" dirty="0">
                <a:solidFill>
                  <a:schemeClr val="tx2"/>
                </a:solidFill>
              </a:rPr>
              <a:t>Since salmon are listed as threatened under the Endangered Species Act, sampling techniques must be non lethal and fish must  be returned to their streams.</a:t>
            </a:r>
          </a:p>
        </p:txBody>
      </p:sp>
      <p:grpSp>
        <p:nvGrpSpPr>
          <p:cNvPr id="23557" name="Group 13"/>
          <p:cNvGrpSpPr>
            <a:grpSpLocks/>
          </p:cNvGrpSpPr>
          <p:nvPr/>
        </p:nvGrpSpPr>
        <p:grpSpPr bwMode="auto">
          <a:xfrm>
            <a:off x="4495800" y="4572000"/>
            <a:ext cx="4438650" cy="2062163"/>
            <a:chOff x="-95631" y="4795346"/>
            <a:chExt cx="4439032" cy="2062654"/>
          </a:xfrm>
        </p:grpSpPr>
        <p:pic>
          <p:nvPicPr>
            <p:cNvPr id="23561" name="Picture 7" descr="Pictur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l="1125" t="16821" r="3375" b="16821"/>
            <a:stretch>
              <a:fillRect/>
            </a:stretch>
          </p:blipFill>
          <p:spPr bwMode="auto">
            <a:xfrm>
              <a:off x="-95631" y="4795346"/>
              <a:ext cx="4439032" cy="2062654"/>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3562" name="TextBox 10"/>
            <p:cNvSpPr txBox="1">
              <a:spLocks noChangeArrowheads="1"/>
            </p:cNvSpPr>
            <p:nvPr/>
          </p:nvSpPr>
          <p:spPr bwMode="auto">
            <a:xfrm>
              <a:off x="0" y="5638800"/>
              <a:ext cx="1686825" cy="338635"/>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Snorkeling Crew</a:t>
              </a:r>
            </a:p>
          </p:txBody>
        </p:sp>
      </p:grpSp>
      <p:grpSp>
        <p:nvGrpSpPr>
          <p:cNvPr id="23558" name="Group 14"/>
          <p:cNvGrpSpPr>
            <a:grpSpLocks/>
          </p:cNvGrpSpPr>
          <p:nvPr/>
        </p:nvGrpSpPr>
        <p:grpSpPr bwMode="auto">
          <a:xfrm>
            <a:off x="5257800" y="228600"/>
            <a:ext cx="3606800" cy="2209800"/>
            <a:chOff x="5664130" y="0"/>
            <a:chExt cx="3454469" cy="2032810"/>
          </a:xfrm>
        </p:grpSpPr>
        <p:pic>
          <p:nvPicPr>
            <p:cNvPr id="23559" name="Picture 5" descr="Pictur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l="19624" t="26167" r="19624" b="26167"/>
            <a:stretch>
              <a:fillRect/>
            </a:stretch>
          </p:blipFill>
          <p:spPr bwMode="auto">
            <a:xfrm>
              <a:off x="5664130" y="0"/>
              <a:ext cx="3454469" cy="203281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3560" name="TextBox 8"/>
            <p:cNvSpPr txBox="1">
              <a:spLocks noChangeArrowheads="1"/>
            </p:cNvSpPr>
            <p:nvPr/>
          </p:nvSpPr>
          <p:spPr bwMode="auto">
            <a:xfrm>
              <a:off x="5765732" y="76200"/>
              <a:ext cx="1221705" cy="338554"/>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Screw Trap</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62000" y="76200"/>
            <a:ext cx="4800600" cy="1143000"/>
          </a:xfrm>
        </p:spPr>
        <p:txBody>
          <a:bodyPr/>
          <a:lstStyle/>
          <a:p>
            <a:pPr algn="ctr"/>
            <a:r>
              <a:rPr lang="en-US">
                <a:solidFill>
                  <a:schemeClr val="tx1"/>
                </a:solidFill>
              </a:rPr>
              <a:t>Description:</a:t>
            </a:r>
          </a:p>
        </p:txBody>
      </p:sp>
      <p:sp>
        <p:nvSpPr>
          <p:cNvPr id="3" name="Content Placeholder 2"/>
          <p:cNvSpPr>
            <a:spLocks noGrp="1"/>
          </p:cNvSpPr>
          <p:nvPr>
            <p:ph idx="1"/>
          </p:nvPr>
        </p:nvSpPr>
        <p:spPr>
          <a:xfrm>
            <a:off x="304800" y="1295400"/>
            <a:ext cx="7162800" cy="2133600"/>
          </a:xfrm>
        </p:spPr>
        <p:txBody>
          <a:bodyPr/>
          <a:lstStyle/>
          <a:p>
            <a:pPr>
              <a:buFont typeface="Wingdings 2" pitchFamily="18" charset="2"/>
              <a:buNone/>
              <a:defRPr/>
            </a:pPr>
            <a:r>
              <a:rPr lang="en-US" dirty="0"/>
              <a:t>This is a 3 day lesson and activity including:</a:t>
            </a:r>
          </a:p>
          <a:p>
            <a:pPr>
              <a:buFont typeface="Wingdings 2" pitchFamily="18" charset="2"/>
              <a:buNone/>
              <a:defRPr/>
            </a:pPr>
            <a:r>
              <a:rPr lang="en-US" dirty="0"/>
              <a:t>Day 1: Salmon biology and research</a:t>
            </a:r>
          </a:p>
          <a:p>
            <a:pPr marL="514350" indent="-514350">
              <a:buFont typeface="Wingdings 2" pitchFamily="18" charset="2"/>
              <a:buNone/>
              <a:defRPr/>
            </a:pPr>
            <a:r>
              <a:rPr lang="en-US" dirty="0"/>
              <a:t>Day 2: “Following Fishes” guided internet activity</a:t>
            </a:r>
          </a:p>
          <a:p>
            <a:pPr marL="514350" indent="-514350">
              <a:buFont typeface="Wingdings 2" pitchFamily="18" charset="2"/>
              <a:buNone/>
              <a:defRPr/>
            </a:pPr>
            <a:r>
              <a:rPr lang="en-US" dirty="0"/>
              <a:t>Day 3: Class discussion</a:t>
            </a:r>
          </a:p>
          <a:p>
            <a:pPr marL="514350" indent="-514350">
              <a:buFont typeface="Wingdings 2" pitchFamily="18" charset="2"/>
              <a:buNone/>
              <a:defRPr/>
            </a:pPr>
            <a:endParaRPr lang="en-US" dirty="0"/>
          </a:p>
          <a:p>
            <a:pPr marL="514350" indent="-514350">
              <a:buFont typeface="+mj-lt"/>
              <a:buAutoNum type="arabicPeriod"/>
              <a:defRPr/>
            </a:pPr>
            <a:endParaRPr lang="en-US" dirty="0"/>
          </a:p>
        </p:txBody>
      </p:sp>
      <p:pic>
        <p:nvPicPr>
          <p:cNvPr id="61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162300"/>
            <a:ext cx="4622800" cy="34671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191000"/>
            <a:ext cx="3251200" cy="22764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150" name="TextBox 5"/>
          <p:cNvSpPr txBox="1">
            <a:spLocks noChangeArrowheads="1"/>
          </p:cNvSpPr>
          <p:nvPr/>
        </p:nvSpPr>
        <p:spPr bwMode="auto">
          <a:xfrm>
            <a:off x="457200" y="3962400"/>
            <a:ext cx="2360613"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Juvenile Steelhead Parr</a:t>
            </a:r>
          </a:p>
        </p:txBody>
      </p:sp>
      <p:sp>
        <p:nvSpPr>
          <p:cNvPr id="6151" name="TextBox 6"/>
          <p:cNvSpPr txBox="1">
            <a:spLocks noChangeArrowheads="1"/>
          </p:cNvSpPr>
          <p:nvPr/>
        </p:nvSpPr>
        <p:spPr bwMode="auto">
          <a:xfrm>
            <a:off x="4419600" y="6248400"/>
            <a:ext cx="2066925"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Camas Creek, Idaho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12-40517a.jpg"/>
          <p:cNvPicPr>
            <a:picLocks noChangeAspect="1"/>
          </p:cNvPicPr>
          <p:nvPr/>
        </p:nvPicPr>
        <p:blipFill>
          <a:blip r:embed="rId3" cstate="print">
            <a:extLst>
              <a:ext uri="{28A0092B-C50C-407E-A947-70E740481C1C}">
                <a14:useLocalDpi xmlns:a14="http://schemas.microsoft.com/office/drawing/2010/main" val="0"/>
              </a:ext>
            </a:extLst>
          </a:blip>
          <a:srcRect l="16075" t="12860" r="28935" b="17146"/>
          <a:stretch>
            <a:fillRect/>
          </a:stretch>
        </p:blipFill>
        <p:spPr bwMode="auto">
          <a:xfrm>
            <a:off x="3479800" y="3048000"/>
            <a:ext cx="3911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p:cNvSpPr>
            <a:spLocks noGrp="1" noChangeArrowheads="1"/>
          </p:cNvSpPr>
          <p:nvPr>
            <p:ph type="title"/>
          </p:nvPr>
        </p:nvSpPr>
        <p:spPr>
          <a:xfrm>
            <a:off x="152400" y="304800"/>
            <a:ext cx="7315200" cy="1066800"/>
          </a:xfrm>
        </p:spPr>
        <p:txBody>
          <a:bodyPr/>
          <a:lstStyle/>
          <a:p>
            <a:pPr algn="ctr" eaLnBrk="1" hangingPunct="1"/>
            <a:r>
              <a:rPr lang="en-US" dirty="0">
                <a:solidFill>
                  <a:schemeClr val="tx1"/>
                </a:solidFill>
              </a:rPr>
              <a:t>Sampling Techniques:</a:t>
            </a:r>
          </a:p>
        </p:txBody>
      </p:sp>
      <p:sp>
        <p:nvSpPr>
          <p:cNvPr id="24580" name="Rectangle 3"/>
          <p:cNvSpPr>
            <a:spLocks noGrp="1" noChangeArrowheads="1"/>
          </p:cNvSpPr>
          <p:nvPr>
            <p:ph idx="1"/>
          </p:nvPr>
        </p:nvSpPr>
        <p:spPr>
          <a:xfrm>
            <a:off x="152400" y="1447800"/>
            <a:ext cx="8763000" cy="4876800"/>
          </a:xfrm>
        </p:spPr>
        <p:txBody>
          <a:bodyPr/>
          <a:lstStyle/>
          <a:p>
            <a:pPr eaLnBrk="1" hangingPunct="1">
              <a:lnSpc>
                <a:spcPts val="3000"/>
              </a:lnSpc>
              <a:spcBef>
                <a:spcPct val="0"/>
              </a:spcBef>
            </a:pPr>
            <a:r>
              <a:rPr lang="en-US" sz="2800" b="1" dirty="0"/>
              <a:t>When a fish is caught for sampling, several techniques are used:</a:t>
            </a:r>
          </a:p>
          <a:p>
            <a:pPr lvl="1" eaLnBrk="1" hangingPunct="1">
              <a:spcBef>
                <a:spcPct val="0"/>
              </a:spcBef>
            </a:pPr>
            <a:r>
              <a:rPr lang="en-US" b="1" u="sng" dirty="0"/>
              <a:t>Fin clip</a:t>
            </a:r>
            <a:r>
              <a:rPr lang="en-US" dirty="0"/>
              <a:t>: part of a fin tissue is removed for genetic analysis</a:t>
            </a:r>
          </a:p>
          <a:p>
            <a:pPr lvl="1" eaLnBrk="1" hangingPunct="1">
              <a:spcBef>
                <a:spcPct val="0"/>
              </a:spcBef>
            </a:pPr>
            <a:r>
              <a:rPr lang="en-US" b="1" u="sng" dirty="0"/>
              <a:t>Scale sample</a:t>
            </a:r>
            <a:r>
              <a:rPr lang="en-US" dirty="0"/>
              <a:t>: a few scales are scraped off and used to determine fish age</a:t>
            </a:r>
          </a:p>
          <a:p>
            <a:pPr lvl="1" eaLnBrk="1" hangingPunct="1">
              <a:spcBef>
                <a:spcPct val="0"/>
              </a:spcBef>
            </a:pPr>
            <a:r>
              <a:rPr lang="en-US" b="1" u="sng" dirty="0"/>
              <a:t>Fish Characteristics</a:t>
            </a:r>
            <a:r>
              <a:rPr lang="en-US" dirty="0"/>
              <a:t>: sex,					 length, weight, and 					 condition are recorded</a:t>
            </a:r>
          </a:p>
          <a:p>
            <a:pPr lvl="1" eaLnBrk="1" hangingPunct="1">
              <a:spcBef>
                <a:spcPct val="0"/>
              </a:spcBef>
            </a:pPr>
            <a:r>
              <a:rPr lang="en-US" b="1" u="sng" dirty="0"/>
              <a:t>Tagging</a:t>
            </a:r>
            <a:r>
              <a:rPr lang="en-US" dirty="0"/>
              <a:t>: various 						        tags are used to 							      track fish</a:t>
            </a:r>
          </a:p>
          <a:p>
            <a:pPr eaLnBrk="1" hangingPunct="1"/>
            <a:endParaRPr lang="en-US" sz="2800" dirty="0"/>
          </a:p>
        </p:txBody>
      </p:sp>
      <p:pic>
        <p:nvPicPr>
          <p:cNvPr id="24581" name="Picture 6" descr="12-40517a_fw.jpg"/>
          <p:cNvPicPr>
            <a:picLocks noChangeAspect="1"/>
          </p:cNvPicPr>
          <p:nvPr/>
        </p:nvPicPr>
        <p:blipFill>
          <a:blip r:embed="rId4" cstate="print">
            <a:extLst>
              <a:ext uri="{28A0092B-C50C-407E-A947-70E740481C1C}">
                <a14:useLocalDpi xmlns:a14="http://schemas.microsoft.com/office/drawing/2010/main" val="0"/>
              </a:ext>
            </a:extLst>
          </a:blip>
          <a:srcRect l="12860" t="18604" r="12860"/>
          <a:stretch>
            <a:fillRect/>
          </a:stretch>
        </p:blipFill>
        <p:spPr bwMode="auto">
          <a:xfrm>
            <a:off x="6324600" y="4206875"/>
            <a:ext cx="2525713" cy="2074863"/>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flipV="1">
            <a:off x="5257800" y="4191000"/>
            <a:ext cx="1066800" cy="4572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181600" y="5867400"/>
            <a:ext cx="1143000" cy="41433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4584" name="TextBox 7"/>
          <p:cNvSpPr txBox="1">
            <a:spLocks noChangeArrowheads="1"/>
          </p:cNvSpPr>
          <p:nvPr/>
        </p:nvSpPr>
        <p:spPr bwMode="auto">
          <a:xfrm>
            <a:off x="7162800" y="3733800"/>
            <a:ext cx="1220788"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Adult Scale</a:t>
            </a:r>
          </a:p>
        </p:txBody>
      </p:sp>
      <p:sp>
        <p:nvSpPr>
          <p:cNvPr id="2" name="TextBox 1"/>
          <p:cNvSpPr txBox="1"/>
          <p:nvPr/>
        </p:nvSpPr>
        <p:spPr>
          <a:xfrm>
            <a:off x="4800600" y="3657600"/>
            <a:ext cx="1524000" cy="307777"/>
          </a:xfrm>
          <a:prstGeom prst="rect">
            <a:avLst/>
          </a:prstGeom>
          <a:solidFill>
            <a:schemeClr val="bg2">
              <a:alpha val="68000"/>
            </a:schemeClr>
          </a:solidFill>
          <a:ln>
            <a:solidFill>
              <a:schemeClr val="tx2"/>
            </a:solidFill>
          </a:ln>
        </p:spPr>
        <p:txBody>
          <a:bodyPr wrap="square" rtlCol="0">
            <a:spAutoFit/>
          </a:bodyPr>
          <a:lstStyle/>
          <a:p>
            <a:r>
              <a:rPr lang="en-US" sz="1400" dirty="0">
                <a:solidFill>
                  <a:schemeClr val="tx2"/>
                </a:solidFill>
              </a:rPr>
              <a:t>Saltwater growth</a:t>
            </a:r>
          </a:p>
        </p:txBody>
      </p:sp>
      <p:sp>
        <p:nvSpPr>
          <p:cNvPr id="3" name="TextBox 2"/>
          <p:cNvSpPr txBox="1"/>
          <p:nvPr/>
        </p:nvSpPr>
        <p:spPr>
          <a:xfrm>
            <a:off x="3276600" y="5245080"/>
            <a:ext cx="1600200" cy="276999"/>
          </a:xfrm>
          <a:prstGeom prst="rect">
            <a:avLst/>
          </a:prstGeom>
          <a:solidFill>
            <a:schemeClr val="bg2">
              <a:alpha val="69000"/>
            </a:schemeClr>
          </a:solidFill>
          <a:ln>
            <a:solidFill>
              <a:schemeClr val="tx2"/>
            </a:solidFill>
          </a:ln>
        </p:spPr>
        <p:txBody>
          <a:bodyPr wrap="square" rtlCol="0">
            <a:spAutoFit/>
          </a:bodyPr>
          <a:lstStyle/>
          <a:p>
            <a:r>
              <a:rPr lang="en-US" sz="1200" dirty="0">
                <a:solidFill>
                  <a:schemeClr val="tx2"/>
                </a:solidFill>
              </a:rPr>
              <a:t>Freshwater Growth</a:t>
            </a:r>
          </a:p>
        </p:txBody>
      </p:sp>
      <p:sp>
        <p:nvSpPr>
          <p:cNvPr id="4" name="Right Arrow 3"/>
          <p:cNvSpPr/>
          <p:nvPr/>
        </p:nvSpPr>
        <p:spPr>
          <a:xfrm>
            <a:off x="4724400" y="5334001"/>
            <a:ext cx="152400" cy="95298"/>
          </a:xfrm>
          <a:prstGeom prst="rightArrow">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rot="2514269">
            <a:off x="4978401" y="4594539"/>
            <a:ext cx="914400" cy="1295400"/>
          </a:xfrm>
          <a:prstGeom prst="ellipse">
            <a:avLst/>
          </a:prstGeom>
          <a:noFill/>
          <a:ln>
            <a:solidFill>
              <a:schemeClr val="tx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7"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t="30000" r="22501" b="14999"/>
          <a:stretch>
            <a:fillRect/>
          </a:stretch>
        </p:blipFill>
        <p:spPr bwMode="auto">
          <a:xfrm>
            <a:off x="4724400" y="60325"/>
            <a:ext cx="4325938" cy="2301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5603" name="Rectangle 2"/>
          <p:cNvSpPr>
            <a:spLocks noGrp="1" noChangeArrowheads="1"/>
          </p:cNvSpPr>
          <p:nvPr>
            <p:ph type="title"/>
          </p:nvPr>
        </p:nvSpPr>
        <p:spPr>
          <a:xfrm>
            <a:off x="533400" y="457200"/>
            <a:ext cx="4419600" cy="914400"/>
          </a:xfrm>
        </p:spPr>
        <p:txBody>
          <a:bodyPr/>
          <a:lstStyle/>
          <a:p>
            <a:pPr eaLnBrk="1" hangingPunct="1"/>
            <a:r>
              <a:rPr lang="en-US">
                <a:solidFill>
                  <a:schemeClr val="tx1"/>
                </a:solidFill>
              </a:rPr>
              <a:t>Fish Tagging:</a:t>
            </a:r>
          </a:p>
        </p:txBody>
      </p:sp>
      <p:sp>
        <p:nvSpPr>
          <p:cNvPr id="36867" name="Rectangle 3"/>
          <p:cNvSpPr>
            <a:spLocks noGrp="1" noChangeArrowheads="1"/>
          </p:cNvSpPr>
          <p:nvPr>
            <p:ph idx="1"/>
          </p:nvPr>
        </p:nvSpPr>
        <p:spPr>
          <a:xfrm>
            <a:off x="152400" y="1524000"/>
            <a:ext cx="8458200" cy="4953000"/>
          </a:xfrm>
        </p:spPr>
        <p:txBody>
          <a:bodyPr>
            <a:normAutofit lnSpcReduction="10000"/>
          </a:bodyPr>
          <a:lstStyle/>
          <a:p>
            <a:pPr marL="274320" indent="-274320" eaLnBrk="1" fontAlgn="auto" hangingPunct="1">
              <a:lnSpc>
                <a:spcPct val="90000"/>
              </a:lnSpc>
              <a:spcAft>
                <a:spcPts val="0"/>
              </a:spcAft>
              <a:buClr>
                <a:schemeClr val="accent3"/>
              </a:buClr>
              <a:buFont typeface="Wingdings 2"/>
              <a:buChar char=""/>
              <a:defRPr/>
            </a:pPr>
            <a:r>
              <a:rPr lang="en-US" sz="2400" b="1" u="sng" dirty="0"/>
              <a:t>PIT tag</a:t>
            </a:r>
            <a:r>
              <a:rPr lang="en-US" sz="2400" dirty="0"/>
              <a:t>: placed inside a 				                  fish’s abdomen, </a:t>
            </a:r>
          </a:p>
          <a:p>
            <a:pPr marL="640080" lvl="1" indent="-246888" eaLnBrk="1" fontAlgn="auto" hangingPunct="1">
              <a:lnSpc>
                <a:spcPct val="90000"/>
              </a:lnSpc>
              <a:spcAft>
                <a:spcPts val="0"/>
              </a:spcAft>
              <a:buFont typeface="Wingdings 2"/>
              <a:buChar char=""/>
              <a:defRPr/>
            </a:pPr>
            <a:r>
              <a:rPr lang="en-US" sz="1200" dirty="0"/>
              <a:t>“PIT” = passive integrated transponder</a:t>
            </a:r>
          </a:p>
          <a:p>
            <a:pPr marL="640080" lvl="1" indent="-246888" eaLnBrk="1" fontAlgn="auto" hangingPunct="1">
              <a:lnSpc>
                <a:spcPct val="90000"/>
              </a:lnSpc>
              <a:spcAft>
                <a:spcPts val="0"/>
              </a:spcAft>
              <a:buFont typeface="Wingdings 2"/>
              <a:buChar char=""/>
              <a:defRPr/>
            </a:pPr>
            <a:r>
              <a:rPr lang="en-US" sz="2000" dirty="0"/>
              <a:t>has a unique number that is					 recorded in the PTAGIS database</a:t>
            </a:r>
          </a:p>
          <a:p>
            <a:pPr marL="640080" lvl="1" indent="-246888" eaLnBrk="1" fontAlgn="auto" hangingPunct="1">
              <a:lnSpc>
                <a:spcPct val="90000"/>
              </a:lnSpc>
              <a:spcAft>
                <a:spcPts val="0"/>
              </a:spcAft>
              <a:buFont typeface="Wingdings 2"/>
              <a:buChar char=""/>
              <a:defRPr/>
            </a:pPr>
            <a:r>
              <a:rPr lang="en-US" sz="2000" dirty="0"/>
              <a:t>Each pit tag has a unique code that can be read by an interrogator like those placed in an array or on dams</a:t>
            </a:r>
          </a:p>
          <a:p>
            <a:pPr marL="274320" indent="-274320" eaLnBrk="1" fontAlgn="auto" hangingPunct="1">
              <a:lnSpc>
                <a:spcPct val="90000"/>
              </a:lnSpc>
              <a:spcAft>
                <a:spcPts val="0"/>
              </a:spcAft>
              <a:buClr>
                <a:schemeClr val="accent3"/>
              </a:buClr>
              <a:buFont typeface="Wingdings 2"/>
              <a:buChar char=""/>
              <a:defRPr/>
            </a:pPr>
            <a:r>
              <a:rPr lang="en-US" sz="2400" b="1" u="sng" dirty="0"/>
              <a:t>PIT Array</a:t>
            </a:r>
            <a:r>
              <a:rPr lang="en-US" sz="2400" dirty="0"/>
              <a:t>: a wire in a stream or dam that detects the passage of a fish with a PIT tag and records it in the Ptagis database</a:t>
            </a:r>
          </a:p>
          <a:p>
            <a:pPr marL="274320" indent="-274320" eaLnBrk="1" fontAlgn="auto" hangingPunct="1">
              <a:lnSpc>
                <a:spcPct val="90000"/>
              </a:lnSpc>
              <a:spcAft>
                <a:spcPts val="0"/>
              </a:spcAft>
              <a:buClr>
                <a:schemeClr val="accent3"/>
              </a:buClr>
              <a:buFont typeface="Wingdings 2"/>
              <a:buChar char=""/>
              <a:defRPr/>
            </a:pPr>
            <a:r>
              <a:rPr lang="en-US" sz="2400" b="1" u="sng" dirty="0"/>
              <a:t>PTAGIS database</a:t>
            </a:r>
            <a:r>
              <a:rPr lang="en-US" sz="2400" dirty="0"/>
              <a:t>: a public database that records the movement of fish and their individual characteristics </a:t>
            </a:r>
          </a:p>
          <a:p>
            <a:pPr marL="641033" lvl="1" indent="-274320" eaLnBrk="1" fontAlgn="auto" hangingPunct="1">
              <a:lnSpc>
                <a:spcPct val="90000"/>
              </a:lnSpc>
              <a:spcAft>
                <a:spcPts val="0"/>
              </a:spcAft>
              <a:buFont typeface="Wingdings 2"/>
              <a:buChar char=""/>
              <a:defRPr/>
            </a:pPr>
            <a:r>
              <a:rPr lang="en-US" sz="1400" dirty="0"/>
              <a:t>(</a:t>
            </a:r>
            <a:r>
              <a:rPr lang="en-US" sz="1200" dirty="0"/>
              <a:t>PTAGIS</a:t>
            </a:r>
            <a:r>
              <a:rPr lang="en-US" sz="1400" dirty="0"/>
              <a:t>= pit tag information system)</a:t>
            </a:r>
            <a:endParaRPr lang="en-US" sz="2200" dirty="0"/>
          </a:p>
          <a:p>
            <a:pPr marL="274320" indent="-274320" eaLnBrk="1" fontAlgn="auto" hangingPunct="1">
              <a:lnSpc>
                <a:spcPct val="90000"/>
              </a:lnSpc>
              <a:spcAft>
                <a:spcPts val="0"/>
              </a:spcAft>
              <a:buClr>
                <a:schemeClr val="accent3"/>
              </a:buClr>
              <a:buFont typeface="Wingdings 2"/>
              <a:buChar char=""/>
              <a:defRPr/>
            </a:pPr>
            <a:r>
              <a:rPr lang="en-US" sz="2400" b="1" u="sng" dirty="0"/>
              <a:t>Columbia River DART database</a:t>
            </a:r>
            <a:r>
              <a:rPr lang="en-US" sz="2400" dirty="0"/>
              <a:t>: daily data plus historic information dating back to 1878 focusing on the Columbia Basin dams and fish passage </a:t>
            </a:r>
          </a:p>
          <a:p>
            <a:pPr marL="641033" lvl="1" indent="-274320" eaLnBrk="1" fontAlgn="auto" hangingPunct="1">
              <a:lnSpc>
                <a:spcPct val="90000"/>
              </a:lnSpc>
              <a:spcAft>
                <a:spcPts val="0"/>
              </a:spcAft>
              <a:defRPr/>
            </a:pPr>
            <a:r>
              <a:rPr lang="en-US" sz="1200" dirty="0"/>
              <a:t>(DART=data access in real time)</a:t>
            </a:r>
            <a:endParaRPr lang="en-US" sz="2200" dirty="0"/>
          </a:p>
          <a:p>
            <a:pPr marL="274320" indent="-274320" eaLnBrk="1" fontAlgn="auto" hangingPunct="1">
              <a:lnSpc>
                <a:spcPct val="90000"/>
              </a:lnSpc>
              <a:spcAft>
                <a:spcPts val="0"/>
              </a:spcAft>
              <a:buClr>
                <a:schemeClr val="accent3"/>
              </a:buClr>
              <a:buFont typeface="Wingdings 2"/>
              <a:buChar char=""/>
              <a:defRPr/>
            </a:pPr>
            <a:endParaRPr lang="en-US" sz="2800" dirty="0"/>
          </a:p>
          <a:p>
            <a:pPr marL="274320" indent="-274320" eaLnBrk="1" fontAlgn="auto" hangingPunct="1">
              <a:lnSpc>
                <a:spcPct val="90000"/>
              </a:lnSpc>
              <a:spcAft>
                <a:spcPts val="0"/>
              </a:spcAft>
              <a:buClr>
                <a:schemeClr val="accent3"/>
              </a:buClr>
              <a:buFont typeface="Wingdings 2"/>
              <a:buChar char=""/>
              <a:defRPr/>
            </a:pPr>
            <a:endParaRPr lang="en-US" sz="2800" dirty="0"/>
          </a:p>
        </p:txBody>
      </p:sp>
      <p:pic>
        <p:nvPicPr>
          <p:cNvPr id="25605" name="Picture 9" descr="http://nr/Nampa%20Research%20Photo%20Library/PIT%20tag%20syringe.jpg"/>
          <p:cNvPicPr>
            <a:picLocks noChangeAspect="1" noChangeArrowheads="1"/>
          </p:cNvPicPr>
          <p:nvPr/>
        </p:nvPicPr>
        <p:blipFill>
          <a:blip r:embed="rId5">
            <a:extLst>
              <a:ext uri="{28A0092B-C50C-407E-A947-70E740481C1C}">
                <a14:useLocalDpi xmlns:a14="http://schemas.microsoft.com/office/drawing/2010/main" val="0"/>
              </a:ext>
            </a:extLst>
          </a:blip>
          <a:srcRect l="27892" t="17749" r="19922" b="23666"/>
          <a:stretch>
            <a:fillRect/>
          </a:stretch>
        </p:blipFill>
        <p:spPr bwMode="auto">
          <a:xfrm>
            <a:off x="4191000" y="1219200"/>
            <a:ext cx="1712913" cy="1295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5606" name="TextBox 8"/>
          <p:cNvSpPr txBox="1">
            <a:spLocks noChangeArrowheads="1"/>
          </p:cNvSpPr>
          <p:nvPr/>
        </p:nvSpPr>
        <p:spPr bwMode="auto">
          <a:xfrm>
            <a:off x="4922838" y="1066800"/>
            <a:ext cx="868362"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Pit tags</a:t>
            </a:r>
          </a:p>
        </p:txBody>
      </p:sp>
      <p:pic>
        <p:nvPicPr>
          <p:cNvPr id="25607" name="Picture 8" descr="http://www.wyremicrodesign.co.uk/images/GlassTagInternal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2286000"/>
            <a:ext cx="2209800" cy="5524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28600" y="304800"/>
            <a:ext cx="8991600" cy="1143000"/>
          </a:xfrm>
        </p:spPr>
        <p:txBody>
          <a:bodyPr/>
          <a:lstStyle/>
          <a:p>
            <a:pPr eaLnBrk="1" hangingPunct="1"/>
            <a:r>
              <a:rPr lang="en-US" sz="4800">
                <a:solidFill>
                  <a:schemeClr val="tx1"/>
                </a:solidFill>
              </a:rPr>
              <a:t>Technology and Fish Management:</a:t>
            </a:r>
          </a:p>
        </p:txBody>
      </p:sp>
      <p:sp>
        <p:nvSpPr>
          <p:cNvPr id="24579" name="Rectangle 3"/>
          <p:cNvSpPr>
            <a:spLocks noGrp="1" noChangeArrowheads="1"/>
          </p:cNvSpPr>
          <p:nvPr>
            <p:ph idx="1"/>
          </p:nvPr>
        </p:nvSpPr>
        <p:spPr>
          <a:xfrm>
            <a:off x="228600" y="1371600"/>
            <a:ext cx="8839200" cy="4876800"/>
          </a:xfrm>
        </p:spPr>
        <p:txBody>
          <a:bodyPr/>
          <a:lstStyle/>
          <a:p>
            <a:pPr marL="0" indent="0" eaLnBrk="1" hangingPunct="1">
              <a:buFont typeface="Wingdings 2" pitchFamily="18" charset="2"/>
              <a:buNone/>
              <a:defRPr/>
            </a:pPr>
            <a:r>
              <a:rPr lang="en-US" sz="2000" dirty="0"/>
              <a:t>A simplified and general overview:</a:t>
            </a:r>
          </a:p>
          <a:p>
            <a:pPr marL="514350" indent="-514350" eaLnBrk="1" hangingPunct="1">
              <a:buFont typeface="Calibri" pitchFamily="34" charset="0"/>
              <a:buAutoNum type="arabicPeriod"/>
              <a:defRPr/>
            </a:pPr>
            <a:r>
              <a:rPr lang="en-US" sz="2000" dirty="0"/>
              <a:t>Place a screw trap in the steam.</a:t>
            </a:r>
          </a:p>
          <a:p>
            <a:pPr marL="514350" indent="-514350" eaLnBrk="1" hangingPunct="1">
              <a:buFont typeface="Calibri" pitchFamily="34" charset="0"/>
              <a:buAutoNum type="arabicPeriod"/>
              <a:defRPr/>
            </a:pPr>
            <a:r>
              <a:rPr lang="en-US" sz="2000" dirty="0"/>
              <a:t>Count, measure, and pit tag all juvenile fish captured </a:t>
            </a:r>
            <a:r>
              <a:rPr lang="en-US" sz="1400" dirty="0"/>
              <a:t>(C) </a:t>
            </a:r>
            <a:r>
              <a:rPr lang="en-US" sz="2000" dirty="0"/>
              <a:t>.</a:t>
            </a:r>
          </a:p>
          <a:p>
            <a:pPr marL="514350" indent="-514350" eaLnBrk="1" hangingPunct="1">
              <a:buFont typeface="Calibri" pitchFamily="34" charset="0"/>
              <a:buAutoNum type="arabicPeriod"/>
              <a:defRPr/>
            </a:pPr>
            <a:r>
              <a:rPr lang="en-US" sz="2000" dirty="0"/>
              <a:t>Release a known number of tagged fish upstream above the screw trap </a:t>
            </a:r>
            <a:r>
              <a:rPr lang="en-US" sz="1400" dirty="0"/>
              <a:t>(M)</a:t>
            </a:r>
            <a:r>
              <a:rPr lang="en-US" sz="2000" dirty="0"/>
              <a:t>.</a:t>
            </a:r>
          </a:p>
          <a:p>
            <a:pPr marL="514350" indent="-514350" eaLnBrk="1" hangingPunct="1">
              <a:buFont typeface="Calibri" pitchFamily="34" charset="0"/>
              <a:buAutoNum type="arabicPeriod"/>
              <a:defRPr/>
            </a:pPr>
            <a:r>
              <a:rPr lang="en-US" sz="2000" dirty="0"/>
              <a:t>Count recaptured fish </a:t>
            </a:r>
            <a:r>
              <a:rPr lang="en-US" sz="1400" dirty="0"/>
              <a:t>(you know by the PIT tag) (R) </a:t>
            </a:r>
            <a:r>
              <a:rPr lang="en-US" sz="2000" dirty="0"/>
              <a:t>.</a:t>
            </a:r>
          </a:p>
          <a:p>
            <a:pPr marL="514350" indent="-514350" eaLnBrk="1" hangingPunct="1">
              <a:buFont typeface="Calibri" pitchFamily="34" charset="0"/>
              <a:buAutoNum type="arabicPeriod"/>
              <a:defRPr/>
            </a:pPr>
            <a:r>
              <a:rPr lang="en-US" sz="2000" dirty="0"/>
              <a:t>Estimate total juvenile fish population</a:t>
            </a:r>
            <a:r>
              <a:rPr lang="en-US" sz="2000" i="1" dirty="0"/>
              <a:t>: </a:t>
            </a:r>
            <a:r>
              <a:rPr lang="en-US" sz="1400" i="1" dirty="0"/>
              <a:t>N</a:t>
            </a:r>
            <a:r>
              <a:rPr lang="en-US" sz="2000" i="1" dirty="0"/>
              <a:t>=</a:t>
            </a:r>
            <a:r>
              <a:rPr lang="en-US" sz="1400" i="1" dirty="0"/>
              <a:t>C/(R/M)</a:t>
            </a:r>
            <a:r>
              <a:rPr lang="en-US" sz="2000" dirty="0"/>
              <a:t>.</a:t>
            </a:r>
          </a:p>
          <a:p>
            <a:pPr marL="514350" indent="-514350" eaLnBrk="1" hangingPunct="1">
              <a:buFont typeface="Calibri" pitchFamily="34" charset="0"/>
              <a:buAutoNum type="arabicPeriod"/>
              <a:defRPr/>
            </a:pPr>
            <a:r>
              <a:rPr lang="en-US" sz="2000" dirty="0"/>
              <a:t>Use PIT Array to track fish movement and survival as fish emigrate and again as they immigrate. </a:t>
            </a:r>
          </a:p>
          <a:p>
            <a:pPr marL="881063" lvl="1" indent="-514350" eaLnBrk="1" hangingPunct="1">
              <a:defRPr/>
            </a:pPr>
            <a:r>
              <a:rPr lang="en-US" sz="1600" dirty="0"/>
              <a:t>All this data is saved in the PTAGIS database</a:t>
            </a:r>
            <a:r>
              <a:rPr lang="en-US" sz="2000" dirty="0"/>
              <a:t>.</a:t>
            </a:r>
          </a:p>
          <a:p>
            <a:pPr marL="514350" indent="-514350" eaLnBrk="1" hangingPunct="1">
              <a:buFont typeface="Calibri" pitchFamily="34" charset="0"/>
              <a:buAutoNum type="arabicPeriod"/>
              <a:defRPr/>
            </a:pPr>
            <a:r>
              <a:rPr lang="en-US" sz="2000" dirty="0"/>
              <a:t>Use PIT tag detection combined with dam fish passage window counters and population structure to estimate fish return population. </a:t>
            </a:r>
          </a:p>
          <a:p>
            <a:pPr marL="881063" lvl="1" indent="-514350" eaLnBrk="1" hangingPunct="1">
              <a:defRPr/>
            </a:pPr>
            <a:r>
              <a:rPr lang="en-US" sz="1600" dirty="0"/>
              <a:t>This is found in the DART database</a:t>
            </a:r>
            <a:r>
              <a:rPr lang="en-US" sz="2000" dirty="0"/>
              <a:t>.</a:t>
            </a:r>
          </a:p>
          <a:p>
            <a:pPr marL="514350" indent="-514350" eaLnBrk="1" hangingPunct="1">
              <a:buFont typeface="Calibri" pitchFamily="34" charset="0"/>
              <a:buAutoNum type="arabicPeriod"/>
              <a:defRPr/>
            </a:pPr>
            <a:r>
              <a:rPr lang="en-US" sz="2000" dirty="0"/>
              <a:t>Use return estimates to set harvest limits.</a:t>
            </a:r>
          </a:p>
        </p:txBody>
      </p:sp>
      <p:pic>
        <p:nvPicPr>
          <p:cNvPr id="26628" name="Picture 5" descr="C:\Users\lreinhardt\AppData\Local\Microsoft\Windows\Temporary Internet Files\Content.IE5\9QFQZOY3\MC90033032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5410200"/>
            <a:ext cx="18161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9" name="Group 2"/>
          <p:cNvGrpSpPr>
            <a:grpSpLocks/>
          </p:cNvGrpSpPr>
          <p:nvPr/>
        </p:nvGrpSpPr>
        <p:grpSpPr bwMode="auto">
          <a:xfrm>
            <a:off x="7239000" y="1422400"/>
            <a:ext cx="1608138" cy="1143000"/>
            <a:chOff x="7075231" y="1710591"/>
            <a:chExt cx="1760830" cy="1773100"/>
          </a:xfrm>
        </p:grpSpPr>
        <p:pic>
          <p:nvPicPr>
            <p:cNvPr id="26630" name="Picture 6" descr="C:\Users\lreinhardt\AppData\Local\Microsoft\Windows\Temporary Internet Files\Content.IE5\B7IYZS5L\MC900001266[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5231" y="1710591"/>
              <a:ext cx="1760830" cy="17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Box 1"/>
            <p:cNvSpPr txBox="1">
              <a:spLocks noChangeArrowheads="1"/>
            </p:cNvSpPr>
            <p:nvPr/>
          </p:nvSpPr>
          <p:spPr bwMode="auto">
            <a:xfrm>
              <a:off x="7617058" y="2167751"/>
              <a:ext cx="857667" cy="527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100" dirty="0"/>
                <a:t>How big are you?</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14400" y="228600"/>
            <a:ext cx="6705600" cy="1143000"/>
          </a:xfrm>
        </p:spPr>
        <p:txBody>
          <a:bodyPr/>
          <a:lstStyle/>
          <a:p>
            <a:pPr eaLnBrk="1" hangingPunct="1"/>
            <a:r>
              <a:rPr lang="en-US">
                <a:solidFill>
                  <a:schemeClr val="tx1"/>
                </a:solidFill>
              </a:rPr>
              <a:t>Traveling on the Pit Array:</a:t>
            </a:r>
          </a:p>
        </p:txBody>
      </p:sp>
      <p:sp>
        <p:nvSpPr>
          <p:cNvPr id="27651" name="Rectangle 3"/>
          <p:cNvSpPr>
            <a:spLocks noGrp="1" noChangeArrowheads="1"/>
          </p:cNvSpPr>
          <p:nvPr>
            <p:ph idx="1"/>
          </p:nvPr>
        </p:nvSpPr>
        <p:spPr>
          <a:xfrm>
            <a:off x="152400" y="1295400"/>
            <a:ext cx="8686800" cy="2895600"/>
          </a:xfrm>
        </p:spPr>
        <p:txBody>
          <a:bodyPr/>
          <a:lstStyle/>
          <a:p>
            <a:pPr eaLnBrk="1" hangingPunct="1"/>
            <a:r>
              <a:rPr lang="en-US"/>
              <a:t>When a fish is tagged, it’s species, measurements, location, and the tag number, are all recorded in the Ptagis database.</a:t>
            </a:r>
          </a:p>
          <a:p>
            <a:pPr lvl="1" eaLnBrk="1" hangingPunct="1"/>
            <a:r>
              <a:rPr lang="en-US"/>
              <a:t>Each time a tagged fish crosses an array it’s location and the date are recorded.</a:t>
            </a:r>
          </a:p>
          <a:p>
            <a:pPr lvl="1" eaLnBrk="1" hangingPunct="1"/>
            <a:r>
              <a:rPr lang="en-US"/>
              <a:t>Using the PIT tag number					 all available data can be 				  retrieved from the database</a:t>
            </a:r>
          </a:p>
        </p:txBody>
      </p:sp>
      <p:pic>
        <p:nvPicPr>
          <p:cNvPr id="2765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13142" t="13715" r="14285" b="6400"/>
          <a:stretch>
            <a:fillRect/>
          </a:stretch>
        </p:blipFill>
        <p:spPr bwMode="auto">
          <a:xfrm>
            <a:off x="4572000" y="3200400"/>
            <a:ext cx="4451350" cy="3063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5"/>
          <p:cNvPicPr>
            <a:picLocks noChangeAspect="1" noChangeArrowheads="1"/>
          </p:cNvPicPr>
          <p:nvPr/>
        </p:nvPicPr>
        <p:blipFill>
          <a:blip r:embed="rId3">
            <a:extLst>
              <a:ext uri="{28A0092B-C50C-407E-A947-70E740481C1C}">
                <a14:useLocalDpi xmlns:a14="http://schemas.microsoft.com/office/drawing/2010/main" val="0"/>
              </a:ext>
            </a:extLst>
          </a:blip>
          <a:srcRect l="32571" t="25600" r="17714" b="18286"/>
          <a:stretch>
            <a:fillRect/>
          </a:stretch>
        </p:blipFill>
        <p:spPr bwMode="auto">
          <a:xfrm>
            <a:off x="1295400" y="4572000"/>
            <a:ext cx="2951163" cy="2082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7654" name="TextBox 6"/>
          <p:cNvSpPr txBox="1">
            <a:spLocks noChangeArrowheads="1"/>
          </p:cNvSpPr>
          <p:nvPr/>
        </p:nvSpPr>
        <p:spPr bwMode="auto">
          <a:xfrm>
            <a:off x="6400800" y="5486400"/>
            <a:ext cx="2543175"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Screen shot from PTAGIS</a:t>
            </a:r>
          </a:p>
        </p:txBody>
      </p:sp>
      <p:sp>
        <p:nvSpPr>
          <p:cNvPr id="27655" name="TextBox 7"/>
          <p:cNvSpPr txBox="1">
            <a:spLocks noChangeArrowheads="1"/>
          </p:cNvSpPr>
          <p:nvPr/>
        </p:nvSpPr>
        <p:spPr bwMode="auto">
          <a:xfrm>
            <a:off x="381000" y="6248400"/>
            <a:ext cx="18288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a:solidFill>
                  <a:schemeClr val="tx2"/>
                </a:solidFill>
              </a:rPr>
              <a:t>Map of Pit Arrays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90600" y="228600"/>
            <a:ext cx="7924800" cy="1143000"/>
          </a:xfrm>
        </p:spPr>
        <p:txBody>
          <a:bodyPr/>
          <a:lstStyle/>
          <a:p>
            <a:r>
              <a:rPr lang="en-US">
                <a:solidFill>
                  <a:schemeClr val="tx1"/>
                </a:solidFill>
              </a:rPr>
              <a:t>Day 2: Following Fishes</a:t>
            </a:r>
          </a:p>
        </p:txBody>
      </p:sp>
      <p:sp>
        <p:nvSpPr>
          <p:cNvPr id="28675" name="Content Placeholder 2"/>
          <p:cNvSpPr>
            <a:spLocks noGrp="1"/>
          </p:cNvSpPr>
          <p:nvPr>
            <p:ph idx="1"/>
          </p:nvPr>
        </p:nvSpPr>
        <p:spPr>
          <a:xfrm>
            <a:off x="228600" y="1447800"/>
            <a:ext cx="8229600" cy="4389438"/>
          </a:xfrm>
        </p:spPr>
        <p:txBody>
          <a:bodyPr/>
          <a:lstStyle/>
          <a:p>
            <a:r>
              <a:rPr lang="en-US" dirty="0"/>
              <a:t>For the next section we will be working on computers. </a:t>
            </a:r>
          </a:p>
          <a:p>
            <a:r>
              <a:rPr lang="en-US" dirty="0"/>
              <a:t>Each of you will be assigned 1 real pit tag number.</a:t>
            </a:r>
          </a:p>
          <a:p>
            <a:r>
              <a:rPr lang="en-US" dirty="0"/>
              <a:t>You will use the PTAGIS and DART databases to answer a series of questions.</a:t>
            </a:r>
          </a:p>
          <a:p>
            <a:endParaRPr lang="en-US" dirty="0"/>
          </a:p>
          <a:p>
            <a:endParaRPr lang="en-US" dirty="0"/>
          </a:p>
          <a:p>
            <a:r>
              <a:rPr lang="en-US" dirty="0"/>
              <a:t>Then we will use this data to plot fish movement on a large map and discuss the survival of migrating fish.</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533400" y="228600"/>
            <a:ext cx="8305800" cy="1143000"/>
          </a:xfrm>
        </p:spPr>
        <p:txBody>
          <a:bodyPr/>
          <a:lstStyle/>
          <a:p>
            <a:r>
              <a:rPr lang="en-US">
                <a:solidFill>
                  <a:schemeClr val="tx1"/>
                </a:solidFill>
              </a:rPr>
              <a:t>Day 3: Mapping Fish Movement</a:t>
            </a:r>
          </a:p>
        </p:txBody>
      </p:sp>
      <p:sp>
        <p:nvSpPr>
          <p:cNvPr id="29699" name="Content Placeholder 2"/>
          <p:cNvSpPr>
            <a:spLocks noGrp="1"/>
          </p:cNvSpPr>
          <p:nvPr>
            <p:ph idx="1"/>
          </p:nvPr>
        </p:nvSpPr>
        <p:spPr>
          <a:xfrm>
            <a:off x="533400" y="1295400"/>
            <a:ext cx="7162800" cy="4389438"/>
          </a:xfrm>
        </p:spPr>
        <p:txBody>
          <a:bodyPr/>
          <a:lstStyle/>
          <a:p>
            <a:r>
              <a:rPr lang="en-US" dirty="0"/>
              <a:t>Today we will combine all of our data and plot this on a map</a:t>
            </a:r>
          </a:p>
          <a:p>
            <a:r>
              <a:rPr lang="en-US" dirty="0"/>
              <a:t>We will then discuss our results.</a:t>
            </a:r>
          </a:p>
        </p:txBody>
      </p:sp>
      <p:pic>
        <p:nvPicPr>
          <p:cNvPr id="29700" name="Picture 5"/>
          <p:cNvPicPr>
            <a:picLocks noChangeAspect="1" noChangeArrowheads="1"/>
          </p:cNvPicPr>
          <p:nvPr/>
        </p:nvPicPr>
        <p:blipFill>
          <a:blip r:embed="rId2">
            <a:extLst>
              <a:ext uri="{28A0092B-C50C-407E-A947-70E740481C1C}">
                <a14:useLocalDpi xmlns:a14="http://schemas.microsoft.com/office/drawing/2010/main" val="0"/>
              </a:ext>
            </a:extLst>
          </a:blip>
          <a:srcRect l="36571" t="32001" r="21143" b="18286"/>
          <a:stretch>
            <a:fillRect/>
          </a:stretch>
        </p:blipFill>
        <p:spPr bwMode="auto">
          <a:xfrm>
            <a:off x="2743200" y="2692400"/>
            <a:ext cx="5335588" cy="39195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Box 4"/>
          <p:cNvSpPr txBox="1">
            <a:spLocks noChangeArrowheads="1"/>
          </p:cNvSpPr>
          <p:nvPr/>
        </p:nvSpPr>
        <p:spPr bwMode="auto">
          <a:xfrm>
            <a:off x="1524000" y="4724400"/>
            <a:ext cx="1828800" cy="67710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dirty="0">
                <a:solidFill>
                  <a:schemeClr val="tx2"/>
                </a:solidFill>
              </a:rPr>
              <a:t>Map of Pit Arrays </a:t>
            </a:r>
            <a:r>
              <a:rPr lang="en-US" sz="1100" dirty="0">
                <a:solidFill>
                  <a:schemeClr val="tx2"/>
                </a:solidFill>
              </a:rPr>
              <a:t>(this is from the PTAGIS web site)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163638"/>
            <a:ext cx="7172325" cy="554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itle 1"/>
          <p:cNvSpPr>
            <a:spLocks noGrp="1"/>
          </p:cNvSpPr>
          <p:nvPr>
            <p:ph type="title"/>
          </p:nvPr>
        </p:nvSpPr>
        <p:spPr>
          <a:xfrm>
            <a:off x="914400" y="609600"/>
            <a:ext cx="5791200" cy="666750"/>
          </a:xfrm>
        </p:spPr>
        <p:txBody>
          <a:bodyPr/>
          <a:lstStyle/>
          <a:p>
            <a:r>
              <a:rPr lang="en-US">
                <a:solidFill>
                  <a:schemeClr val="tx1"/>
                </a:solidFill>
              </a:rPr>
              <a:t>The Snake River Basin: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28600"/>
            <a:ext cx="8229600" cy="1143000"/>
          </a:xfrm>
        </p:spPr>
        <p:txBody>
          <a:bodyPr/>
          <a:lstStyle/>
          <a:p>
            <a:r>
              <a:rPr lang="en-US" dirty="0">
                <a:solidFill>
                  <a:schemeClr val="tx1"/>
                </a:solidFill>
              </a:rPr>
              <a:t>Guiding questions:</a:t>
            </a:r>
          </a:p>
        </p:txBody>
      </p:sp>
      <p:sp>
        <p:nvSpPr>
          <p:cNvPr id="31747" name="Content Placeholder 2"/>
          <p:cNvSpPr>
            <a:spLocks noGrp="1"/>
          </p:cNvSpPr>
          <p:nvPr>
            <p:ph idx="1"/>
          </p:nvPr>
        </p:nvSpPr>
        <p:spPr>
          <a:xfrm>
            <a:off x="381000" y="1371600"/>
            <a:ext cx="8763000" cy="4389438"/>
          </a:xfrm>
        </p:spPr>
        <p:txBody>
          <a:bodyPr/>
          <a:lstStyle/>
          <a:p>
            <a:pPr marL="514350" indent="-514350">
              <a:buFont typeface="Calibri" pitchFamily="34" charset="0"/>
              <a:buAutoNum type="arabicPeriod"/>
            </a:pPr>
            <a:r>
              <a:rPr lang="en-US" dirty="0"/>
              <a:t>What did we learn from this exercise?</a:t>
            </a:r>
          </a:p>
          <a:p>
            <a:pPr marL="881063" lvl="1" indent="-514350">
              <a:buFont typeface="Calibri" pitchFamily="34" charset="0"/>
              <a:buAutoNum type="arabicPeriod"/>
            </a:pPr>
            <a:r>
              <a:rPr lang="en-US" sz="2000" dirty="0"/>
              <a:t>Dams?</a:t>
            </a:r>
          </a:p>
          <a:p>
            <a:pPr marL="881063" lvl="1" indent="-514350">
              <a:buFont typeface="Calibri" pitchFamily="34" charset="0"/>
              <a:buAutoNum type="arabicPeriod"/>
            </a:pPr>
            <a:r>
              <a:rPr lang="en-US" sz="2000" dirty="0"/>
              <a:t>Fish migration?</a:t>
            </a:r>
          </a:p>
          <a:p>
            <a:pPr marL="881063" lvl="1" indent="-514350">
              <a:buFont typeface="Calibri" pitchFamily="34" charset="0"/>
              <a:buAutoNum type="arabicPeriod"/>
            </a:pPr>
            <a:r>
              <a:rPr lang="en-US" sz="2000" dirty="0"/>
              <a:t>Geography?</a:t>
            </a:r>
          </a:p>
          <a:p>
            <a:pPr marL="881063" lvl="1" indent="-514350">
              <a:buFont typeface="Calibri" pitchFamily="34" charset="0"/>
              <a:buAutoNum type="arabicPeriod"/>
            </a:pPr>
            <a:r>
              <a:rPr lang="en-US" sz="2000" dirty="0"/>
              <a:t>Technology?</a:t>
            </a:r>
          </a:p>
          <a:p>
            <a:pPr marL="881063" lvl="1" indent="-514350">
              <a:buFont typeface="Calibri" pitchFamily="34" charset="0"/>
              <a:buAutoNum type="arabicPeriod"/>
            </a:pPr>
            <a:r>
              <a:rPr lang="en-US" sz="2000" dirty="0"/>
              <a:t>Careers?</a:t>
            </a:r>
          </a:p>
          <a:p>
            <a:pPr marL="514350" indent="-514350">
              <a:buFont typeface="Calibri" pitchFamily="34" charset="0"/>
              <a:buAutoNum type="arabicPeriod"/>
            </a:pPr>
            <a:r>
              <a:rPr lang="en-US" dirty="0"/>
              <a:t>What impacts have humans had on migrating salmon?</a:t>
            </a:r>
          </a:p>
          <a:p>
            <a:pPr marL="514350" indent="-514350">
              <a:buFont typeface="Calibri" pitchFamily="34" charset="0"/>
              <a:buAutoNum type="arabicPeriod"/>
            </a:pPr>
            <a:r>
              <a:rPr lang="en-US" dirty="0"/>
              <a:t>What impacts have salmon had on humans?</a:t>
            </a:r>
          </a:p>
          <a:p>
            <a:pPr marL="514350" indent="-514350">
              <a:buFont typeface="Calibri" pitchFamily="34" charset="0"/>
              <a:buAutoNum type="arabicPeriod"/>
            </a:pPr>
            <a:r>
              <a:rPr lang="en-US" dirty="0"/>
              <a:t>What do you think is going to happen in the future?</a:t>
            </a:r>
          </a:p>
          <a:p>
            <a:pPr marL="881063" lvl="1" indent="-514350">
              <a:buFont typeface="Calibri" pitchFamily="34" charset="0"/>
              <a:buAutoNum type="arabicPeriod"/>
            </a:pPr>
            <a:r>
              <a:rPr lang="en-US" sz="2000" dirty="0"/>
              <a:t>Why?</a:t>
            </a:r>
          </a:p>
          <a:p>
            <a:pPr marL="514350" indent="-514350">
              <a:buFont typeface="Calibri" pitchFamily="34" charset="0"/>
              <a:buAutoNum type="arabicPeriod"/>
            </a:pPr>
            <a:endParaRPr lang="en-US" dirty="0"/>
          </a:p>
        </p:txBody>
      </p:sp>
      <p:sp>
        <p:nvSpPr>
          <p:cNvPr id="2" name="TextBox 1"/>
          <p:cNvSpPr txBox="1"/>
          <p:nvPr/>
        </p:nvSpPr>
        <p:spPr>
          <a:xfrm rot="20959274">
            <a:off x="4275607" y="2018832"/>
            <a:ext cx="4624795" cy="1138773"/>
          </a:xfrm>
          <a:prstGeom prst="rect">
            <a:avLst/>
          </a:prstGeom>
          <a:noFill/>
          <a:ln>
            <a:solidFill>
              <a:schemeClr val="accent1"/>
            </a:solidFill>
            <a:prstDash val="dash"/>
          </a:ln>
        </p:spPr>
        <p:txBody>
          <a:bodyPr wrap="square" rtlCol="0">
            <a:spAutoFit/>
          </a:bodyPr>
          <a:lstStyle/>
          <a:p>
            <a:r>
              <a:rPr lang="en-US" sz="1600" dirty="0">
                <a:solidFill>
                  <a:schemeClr val="accent3">
                    <a:lumMod val="75000"/>
                  </a:schemeClr>
                </a:solidFill>
              </a:rPr>
              <a:t>Want more? Check out the newest F.I.S.H. at the Idaho Department of Fish and Game’s web site</a:t>
            </a:r>
            <a:r>
              <a:rPr lang="en-US" dirty="0">
                <a:solidFill>
                  <a:schemeClr val="accent3">
                    <a:lumMod val="75000"/>
                  </a:schemeClr>
                </a:solidFill>
              </a:rPr>
              <a:t>!</a:t>
            </a:r>
          </a:p>
          <a:p>
            <a:r>
              <a:rPr lang="en-US" sz="1400" dirty="0">
                <a:solidFill>
                  <a:schemeClr val="tx2"/>
                </a:solidFill>
                <a:hlinkClick r:id="rId2"/>
              </a:rPr>
              <a:t>http://207.109.38.126/idaho/web/apps/index_main.php</a:t>
            </a:r>
            <a:endParaRPr lang="en-US" sz="1400" dirty="0">
              <a:solidFill>
                <a:schemeClr val="tx2"/>
              </a:solidFill>
            </a:endParaRPr>
          </a:p>
          <a:p>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143000" y="457200"/>
            <a:ext cx="7162800" cy="742950"/>
          </a:xfrm>
        </p:spPr>
        <p:txBody>
          <a:bodyPr/>
          <a:lstStyle/>
          <a:p>
            <a:r>
              <a:rPr lang="en-US" sz="4800">
                <a:solidFill>
                  <a:schemeClr val="tx1"/>
                </a:solidFill>
              </a:rPr>
              <a:t>Resources and Sources:</a:t>
            </a:r>
          </a:p>
        </p:txBody>
      </p:sp>
      <p:sp>
        <p:nvSpPr>
          <p:cNvPr id="29699" name="Content Placeholder 2"/>
          <p:cNvSpPr>
            <a:spLocks noGrp="1"/>
          </p:cNvSpPr>
          <p:nvPr>
            <p:ph idx="1"/>
          </p:nvPr>
        </p:nvSpPr>
        <p:spPr>
          <a:xfrm>
            <a:off x="1143000" y="1066800"/>
            <a:ext cx="5867400" cy="5410200"/>
          </a:xfrm>
        </p:spPr>
        <p:txBody>
          <a:bodyPr/>
          <a:lstStyle/>
          <a:p>
            <a:pPr>
              <a:defRPr/>
            </a:pPr>
            <a:r>
              <a:rPr lang="en-US" sz="1400" dirty="0"/>
              <a:t>American Fisheries Society: </a:t>
            </a:r>
          </a:p>
          <a:p>
            <a:pPr lvl="1">
              <a:defRPr/>
            </a:pPr>
            <a:r>
              <a:rPr lang="en-US" sz="1050" dirty="0"/>
              <a:t> </a:t>
            </a:r>
            <a:r>
              <a:rPr lang="en-US" sz="1050" dirty="0">
                <a:hlinkClick r:id="rId3"/>
              </a:rPr>
              <a:t>http://fisheries.org/</a:t>
            </a:r>
            <a:endParaRPr lang="en-US" sz="1050" dirty="0"/>
          </a:p>
          <a:p>
            <a:pPr>
              <a:spcBef>
                <a:spcPts val="330"/>
              </a:spcBef>
              <a:defRPr/>
            </a:pPr>
            <a:r>
              <a:rPr lang="en-US" sz="1400" dirty="0"/>
              <a:t>Columbia Basin Research DART:</a:t>
            </a:r>
          </a:p>
          <a:p>
            <a:pPr lvl="1">
              <a:spcBef>
                <a:spcPts val="330"/>
              </a:spcBef>
              <a:defRPr/>
            </a:pPr>
            <a:r>
              <a:rPr lang="en-US" sz="1050" dirty="0"/>
              <a:t> </a:t>
            </a:r>
            <a:r>
              <a:rPr lang="en-US" sz="1050" dirty="0">
                <a:hlinkClick r:id="rId4"/>
              </a:rPr>
              <a:t>http://www.cbr.washington.edu/dart</a:t>
            </a:r>
            <a:endParaRPr lang="en-US" sz="1050" dirty="0"/>
          </a:p>
          <a:p>
            <a:pPr>
              <a:spcBef>
                <a:spcPts val="330"/>
              </a:spcBef>
              <a:defRPr/>
            </a:pPr>
            <a:r>
              <a:rPr lang="en-US" sz="1400" dirty="0"/>
              <a:t>Federal Caucus of Salmon Recovery:</a:t>
            </a:r>
          </a:p>
          <a:p>
            <a:pPr lvl="1">
              <a:spcBef>
                <a:spcPts val="330"/>
              </a:spcBef>
              <a:defRPr/>
            </a:pPr>
            <a:r>
              <a:rPr lang="en-US" sz="1050" dirty="0"/>
              <a:t> </a:t>
            </a:r>
            <a:r>
              <a:rPr lang="en-US" sz="1050" dirty="0">
                <a:hlinkClick r:id="rId5"/>
              </a:rPr>
              <a:t>http://www.salmonrecovery.gov/Home.aspx</a:t>
            </a:r>
            <a:endParaRPr lang="en-US" sz="1050" dirty="0"/>
          </a:p>
          <a:p>
            <a:pPr>
              <a:spcBef>
                <a:spcPts val="330"/>
              </a:spcBef>
              <a:defRPr/>
            </a:pPr>
            <a:r>
              <a:rPr lang="en-US" sz="1400" dirty="0"/>
              <a:t>Fish Passage Center: </a:t>
            </a:r>
          </a:p>
          <a:p>
            <a:pPr lvl="1">
              <a:spcBef>
                <a:spcPts val="330"/>
              </a:spcBef>
              <a:defRPr/>
            </a:pPr>
            <a:r>
              <a:rPr lang="en-US" sz="1050" dirty="0">
                <a:hlinkClick r:id="rId6"/>
              </a:rPr>
              <a:t>http://fpc.org/about_fpc.html</a:t>
            </a:r>
            <a:r>
              <a:rPr lang="en-US" sz="1050" dirty="0"/>
              <a:t> </a:t>
            </a:r>
          </a:p>
          <a:p>
            <a:pPr lvl="1">
              <a:spcBef>
                <a:spcPts val="330"/>
              </a:spcBef>
              <a:defRPr/>
            </a:pPr>
            <a:r>
              <a:rPr lang="en-US" sz="1050" dirty="0">
                <a:hlinkClick r:id="rId7" action="ppaction://hlinkfile"/>
              </a:rPr>
              <a:t>FINAL 2012 CSS Annual Report </a:t>
            </a:r>
            <a:r>
              <a:rPr lang="en-US" sz="1050" dirty="0"/>
              <a:t>- 11/30/12</a:t>
            </a:r>
          </a:p>
          <a:p>
            <a:pPr>
              <a:spcBef>
                <a:spcPts val="330"/>
              </a:spcBef>
              <a:defRPr/>
            </a:pPr>
            <a:r>
              <a:rPr lang="en-US" sz="1400" dirty="0"/>
              <a:t>Idaho Department of Fish and Game: </a:t>
            </a:r>
          </a:p>
          <a:p>
            <a:pPr lvl="1">
              <a:spcBef>
                <a:spcPts val="330"/>
              </a:spcBef>
              <a:defRPr/>
            </a:pPr>
            <a:r>
              <a:rPr lang="en-US" sz="1050" dirty="0"/>
              <a:t> </a:t>
            </a:r>
            <a:r>
              <a:rPr lang="en-US" sz="1050" dirty="0">
                <a:hlinkClick r:id="rId8"/>
              </a:rPr>
              <a:t>http://fishandgame.idaho.gov/public/fish/</a:t>
            </a:r>
            <a:r>
              <a:rPr lang="en-US" sz="1050" dirty="0"/>
              <a:t> </a:t>
            </a:r>
          </a:p>
          <a:p>
            <a:pPr lvl="1">
              <a:spcBef>
                <a:spcPts val="330"/>
              </a:spcBef>
              <a:defRPr/>
            </a:pPr>
            <a:r>
              <a:rPr lang="en-US" sz="1050" dirty="0"/>
              <a:t>IDFG Report Number 12-18 October 2012</a:t>
            </a:r>
          </a:p>
          <a:p>
            <a:pPr>
              <a:spcBef>
                <a:spcPts val="330"/>
              </a:spcBef>
              <a:defRPr/>
            </a:pPr>
            <a:r>
              <a:rPr lang="en-US" sz="1400" dirty="0"/>
              <a:t>Idaho Power:  </a:t>
            </a:r>
          </a:p>
          <a:p>
            <a:pPr lvl="1">
              <a:spcBef>
                <a:spcPts val="330"/>
              </a:spcBef>
              <a:defRPr/>
            </a:pPr>
            <a:r>
              <a:rPr lang="en-US" sz="1050" dirty="0">
                <a:hlinkClick r:id="rId9"/>
              </a:rPr>
              <a:t>http://www.idahopower.com/OurEnvironment/FishAquatic/Chinook/default.cfm</a:t>
            </a:r>
            <a:endParaRPr lang="en-US" sz="1050" dirty="0"/>
          </a:p>
          <a:p>
            <a:pPr>
              <a:defRPr/>
            </a:pPr>
            <a:r>
              <a:rPr lang="en-US" sz="1400" dirty="0"/>
              <a:t>Pacific States Marine Fisheries Commission: </a:t>
            </a:r>
          </a:p>
          <a:p>
            <a:pPr lvl="1">
              <a:defRPr/>
            </a:pPr>
            <a:r>
              <a:rPr lang="en-US" sz="1050" dirty="0"/>
              <a:t> </a:t>
            </a:r>
            <a:r>
              <a:rPr lang="en-US" sz="1050" dirty="0">
                <a:hlinkClick r:id="rId10"/>
              </a:rPr>
              <a:t>http://www.psmfc.org/</a:t>
            </a:r>
            <a:endParaRPr lang="en-US" sz="1050" dirty="0"/>
          </a:p>
          <a:p>
            <a:pPr>
              <a:spcBef>
                <a:spcPts val="330"/>
              </a:spcBef>
              <a:defRPr/>
            </a:pPr>
            <a:r>
              <a:rPr lang="en-US" sz="1400" dirty="0"/>
              <a:t>Ptagis.org :</a:t>
            </a:r>
          </a:p>
          <a:p>
            <a:pPr lvl="1">
              <a:spcBef>
                <a:spcPts val="330"/>
              </a:spcBef>
              <a:defRPr/>
            </a:pPr>
            <a:r>
              <a:rPr lang="en-US" sz="1050" dirty="0"/>
              <a:t> </a:t>
            </a:r>
            <a:r>
              <a:rPr lang="en-US" sz="1050" dirty="0">
                <a:hlinkClick r:id="rId11"/>
              </a:rPr>
              <a:t>http://www.ptagis.org/home</a:t>
            </a:r>
            <a:endParaRPr lang="en-US" sz="1050" dirty="0"/>
          </a:p>
          <a:p>
            <a:pPr>
              <a:spcBef>
                <a:spcPts val="330"/>
              </a:spcBef>
              <a:defRPr/>
            </a:pPr>
            <a:r>
              <a:rPr lang="en-US" sz="1400" dirty="0"/>
              <a:t>Schoolgen (Genesis Energy): </a:t>
            </a:r>
          </a:p>
          <a:p>
            <a:pPr lvl="1">
              <a:spcBef>
                <a:spcPts val="330"/>
              </a:spcBef>
              <a:defRPr/>
            </a:pPr>
            <a:r>
              <a:rPr lang="en-US" sz="1050" dirty="0"/>
              <a:t> </a:t>
            </a:r>
            <a:r>
              <a:rPr lang="en-US" sz="1050" dirty="0">
                <a:hlinkClick r:id="rId12"/>
              </a:rPr>
              <a:t>http://www.schoolgen.co.nz/a/a_assets_hydro.aspx</a:t>
            </a:r>
            <a:endParaRPr lang="en-US" sz="1050" dirty="0"/>
          </a:p>
          <a:p>
            <a:pPr>
              <a:spcBef>
                <a:spcPts val="330"/>
              </a:spcBef>
              <a:defRPr/>
            </a:pPr>
            <a:r>
              <a:rPr lang="en-US" sz="1400" dirty="0"/>
              <a:t>US Army Corps of Engineers: Walla Walla District</a:t>
            </a:r>
          </a:p>
          <a:p>
            <a:pPr lvl="1">
              <a:spcBef>
                <a:spcPts val="330"/>
              </a:spcBef>
              <a:defRPr/>
            </a:pPr>
            <a:r>
              <a:rPr lang="en-US" sz="1050" dirty="0">
                <a:hlinkClick r:id="rId13"/>
              </a:rPr>
              <a:t>http://www.nww.usace.army.mil/Missions/FishPrograms.aspx</a:t>
            </a:r>
            <a:endParaRPr lang="en-US" sz="1050" dirty="0"/>
          </a:p>
          <a:p>
            <a:pPr>
              <a:spcBef>
                <a:spcPts val="330"/>
              </a:spcBef>
              <a:defRPr/>
            </a:pPr>
            <a:r>
              <a:rPr lang="en-US" sz="1400" dirty="0"/>
              <a:t>Washington Department of Fish and Wildlife:</a:t>
            </a:r>
          </a:p>
          <a:p>
            <a:pPr lvl="1">
              <a:spcBef>
                <a:spcPts val="330"/>
              </a:spcBef>
              <a:defRPr/>
            </a:pPr>
            <a:r>
              <a:rPr lang="en-US" sz="1050" dirty="0">
                <a:hlinkClick r:id="rId14"/>
              </a:rPr>
              <a:t>http://wdfw.wa.gov/fishing/washington/fishing101/</a:t>
            </a:r>
            <a:endParaRPr lang="en-US" sz="1050" dirty="0"/>
          </a:p>
          <a:p>
            <a:pPr>
              <a:defRPr/>
            </a:pPr>
            <a:endParaRPr lang="en-US" sz="1400" dirty="0"/>
          </a:p>
        </p:txBody>
      </p:sp>
      <p:grpSp>
        <p:nvGrpSpPr>
          <p:cNvPr id="4" name="Group 3"/>
          <p:cNvGrpSpPr/>
          <p:nvPr/>
        </p:nvGrpSpPr>
        <p:grpSpPr>
          <a:xfrm>
            <a:off x="6623956" y="5105400"/>
            <a:ext cx="2215244" cy="1447800"/>
            <a:chOff x="3032282" y="4512564"/>
            <a:chExt cx="2215244" cy="1447800"/>
          </a:xfrm>
        </p:grpSpPr>
        <p:pic>
          <p:nvPicPr>
            <p:cNvPr id="5"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3032282" y="4512564"/>
              <a:ext cx="1034143"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descr="IDFG Logo"/>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62400" y="4512564"/>
              <a:ext cx="1285126" cy="14478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04800"/>
            <a:ext cx="8229600" cy="1143000"/>
          </a:xfrm>
        </p:spPr>
        <p:txBody>
          <a:bodyPr/>
          <a:lstStyle/>
          <a:p>
            <a:r>
              <a:rPr lang="en-US" sz="4400">
                <a:solidFill>
                  <a:schemeClr val="tx1"/>
                </a:solidFill>
              </a:rPr>
              <a:t>Day 1: Salmon biology and research</a:t>
            </a:r>
            <a:endParaRPr lang="en-US"/>
          </a:p>
        </p:txBody>
      </p:sp>
      <p:sp>
        <p:nvSpPr>
          <p:cNvPr id="3" name="Content Placeholder 2"/>
          <p:cNvSpPr>
            <a:spLocks noGrp="1"/>
          </p:cNvSpPr>
          <p:nvPr>
            <p:ph idx="1"/>
          </p:nvPr>
        </p:nvSpPr>
        <p:spPr>
          <a:xfrm>
            <a:off x="381000" y="1447800"/>
            <a:ext cx="8534400" cy="4648200"/>
          </a:xfrm>
        </p:spPr>
        <p:txBody>
          <a:bodyPr/>
          <a:lstStyle/>
          <a:p>
            <a:pPr marL="514350" indent="-514350">
              <a:buFont typeface="+mj-lt"/>
              <a:buAutoNum type="arabicPeriod"/>
              <a:defRPr/>
            </a:pPr>
            <a:r>
              <a:rPr lang="en-US" dirty="0"/>
              <a:t>General salmon vocabulary</a:t>
            </a:r>
          </a:p>
          <a:p>
            <a:pPr marL="514350" indent="-514350">
              <a:buFont typeface="+mj-lt"/>
              <a:buAutoNum type="arabicPeriod"/>
              <a:defRPr/>
            </a:pPr>
            <a:r>
              <a:rPr lang="en-US" dirty="0"/>
              <a:t>Basic salmon life history</a:t>
            </a:r>
          </a:p>
          <a:p>
            <a:pPr marL="514350" indent="-514350">
              <a:buFont typeface="+mj-lt"/>
              <a:buAutoNum type="arabicPeriod"/>
              <a:defRPr/>
            </a:pPr>
            <a:r>
              <a:rPr lang="en-US" dirty="0"/>
              <a:t>Idaho salmon descriptions</a:t>
            </a:r>
          </a:p>
          <a:p>
            <a:pPr marL="514350" indent="-514350">
              <a:buFont typeface="+mj-lt"/>
              <a:buAutoNum type="arabicPeriod"/>
              <a:defRPr/>
            </a:pPr>
            <a:r>
              <a:rPr lang="en-US" dirty="0"/>
              <a:t>Dangers to migrating salmon</a:t>
            </a:r>
          </a:p>
          <a:p>
            <a:pPr marL="514350" indent="-514350">
              <a:buFont typeface="+mj-lt"/>
              <a:buAutoNum type="arabicPeriod"/>
              <a:defRPr/>
            </a:pPr>
            <a:r>
              <a:rPr lang="en-US" dirty="0"/>
              <a:t>Salmon research methods and an overview of research  technology</a:t>
            </a:r>
          </a:p>
          <a:p>
            <a:pPr>
              <a:defRPr/>
            </a:pPr>
            <a:endParaRPr lang="en-US" dirty="0"/>
          </a:p>
        </p:txBody>
      </p:sp>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t="20869" b="22174"/>
          <a:stretch>
            <a:fillRect/>
          </a:stretch>
        </p:blipFill>
        <p:spPr bwMode="auto">
          <a:xfrm>
            <a:off x="1690688" y="4343400"/>
            <a:ext cx="5776912" cy="21939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7173" name="TextBox 4"/>
          <p:cNvSpPr txBox="1">
            <a:spLocks noChangeArrowheads="1"/>
          </p:cNvSpPr>
          <p:nvPr/>
        </p:nvSpPr>
        <p:spPr bwMode="auto">
          <a:xfrm>
            <a:off x="609600" y="4419600"/>
            <a:ext cx="2484438" cy="338138"/>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Rainbow/Steelhead Trout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14400" y="228600"/>
            <a:ext cx="6705600" cy="1143000"/>
          </a:xfrm>
        </p:spPr>
        <p:txBody>
          <a:bodyPr/>
          <a:lstStyle/>
          <a:p>
            <a:pPr eaLnBrk="1" hangingPunct="1"/>
            <a:r>
              <a:rPr lang="en-US">
                <a:solidFill>
                  <a:schemeClr val="tx1"/>
                </a:solidFill>
              </a:rPr>
              <a:t>Vocabulary 1: Movement</a:t>
            </a:r>
            <a:endParaRPr lang="en-US">
              <a:solidFill>
                <a:schemeClr val="bg2"/>
              </a:solidFill>
            </a:endParaRPr>
          </a:p>
        </p:txBody>
      </p:sp>
      <p:sp>
        <p:nvSpPr>
          <p:cNvPr id="8195" name="Rectangle 3"/>
          <p:cNvSpPr>
            <a:spLocks noGrp="1" noChangeArrowheads="1"/>
          </p:cNvSpPr>
          <p:nvPr>
            <p:ph idx="1"/>
          </p:nvPr>
        </p:nvSpPr>
        <p:spPr>
          <a:xfrm>
            <a:off x="304800" y="1371600"/>
            <a:ext cx="8458200" cy="4114800"/>
          </a:xfrm>
        </p:spPr>
        <p:txBody>
          <a:bodyPr/>
          <a:lstStyle/>
          <a:p>
            <a:pPr eaLnBrk="1" hangingPunct="1">
              <a:lnSpc>
                <a:spcPct val="90000"/>
              </a:lnSpc>
            </a:pPr>
            <a:r>
              <a:rPr lang="en-US" sz="2800" b="1" u="sng"/>
              <a:t>Anadromous</a:t>
            </a:r>
            <a:r>
              <a:rPr lang="en-US" sz="2800"/>
              <a:t>: fish born in fresh water streams migrate to the ocean as juveniles. They mature in the ocean and return to their home streams to reproduce.</a:t>
            </a:r>
          </a:p>
          <a:p>
            <a:pPr eaLnBrk="1" hangingPunct="1">
              <a:lnSpc>
                <a:spcPct val="90000"/>
              </a:lnSpc>
            </a:pPr>
            <a:r>
              <a:rPr lang="en-US" sz="2800" b="1" u="sng"/>
              <a:t>Migration</a:t>
            </a:r>
            <a:r>
              <a:rPr lang="en-US" sz="2800"/>
              <a:t>: movement from one place to another</a:t>
            </a:r>
          </a:p>
          <a:p>
            <a:pPr eaLnBrk="1" hangingPunct="1">
              <a:lnSpc>
                <a:spcPct val="90000"/>
              </a:lnSpc>
            </a:pPr>
            <a:r>
              <a:rPr lang="en-US" sz="2800" b="1" u="sng"/>
              <a:t>Emigration</a:t>
            </a:r>
            <a:r>
              <a:rPr lang="en-US" sz="2800"/>
              <a:t>: movement out of an area</a:t>
            </a:r>
          </a:p>
          <a:p>
            <a:pPr eaLnBrk="1" hangingPunct="1">
              <a:lnSpc>
                <a:spcPct val="90000"/>
              </a:lnSpc>
            </a:pPr>
            <a:r>
              <a:rPr lang="en-US" sz="2800" b="1" u="sng"/>
              <a:t>Immigration</a:t>
            </a:r>
            <a:r>
              <a:rPr lang="en-US" sz="2800"/>
              <a:t>: movement 				    into an area</a:t>
            </a:r>
          </a:p>
        </p:txBody>
      </p:sp>
      <p:sp>
        <p:nvSpPr>
          <p:cNvPr id="8196" name="TextBox 4"/>
          <p:cNvSpPr txBox="1">
            <a:spLocks noChangeArrowheads="1"/>
          </p:cNvSpPr>
          <p:nvPr/>
        </p:nvSpPr>
        <p:spPr bwMode="auto">
          <a:xfrm>
            <a:off x="3429000" y="5824538"/>
            <a:ext cx="1414463" cy="339725"/>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Salmon River</a:t>
            </a:r>
          </a:p>
        </p:txBody>
      </p:sp>
      <p:pic>
        <p:nvPicPr>
          <p:cNvPr id="8197" name="Picture 7"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t="12708" b="1704"/>
          <a:stretch>
            <a:fillRect/>
          </a:stretch>
        </p:blipFill>
        <p:spPr bwMode="auto">
          <a:xfrm>
            <a:off x="4906963" y="4084638"/>
            <a:ext cx="4084637" cy="262096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219200" y="76200"/>
            <a:ext cx="7162800" cy="1143000"/>
          </a:xfrm>
        </p:spPr>
        <p:txBody>
          <a:bodyPr/>
          <a:lstStyle/>
          <a:p>
            <a:pPr eaLnBrk="1" hangingPunct="1"/>
            <a:r>
              <a:rPr lang="en-US">
                <a:solidFill>
                  <a:schemeClr val="tx1"/>
                </a:solidFill>
              </a:rPr>
              <a:t>Vocabulary 2: Reproduction</a:t>
            </a:r>
            <a:endParaRPr lang="en-US">
              <a:solidFill>
                <a:schemeClr val="bg2"/>
              </a:solidFill>
            </a:endParaRPr>
          </a:p>
        </p:txBody>
      </p:sp>
      <p:sp>
        <p:nvSpPr>
          <p:cNvPr id="9219" name="Rectangle 3"/>
          <p:cNvSpPr>
            <a:spLocks noGrp="1" noChangeArrowheads="1"/>
          </p:cNvSpPr>
          <p:nvPr>
            <p:ph idx="1"/>
          </p:nvPr>
        </p:nvSpPr>
        <p:spPr>
          <a:xfrm>
            <a:off x="304800" y="1130300"/>
            <a:ext cx="5105400" cy="5410200"/>
          </a:xfrm>
        </p:spPr>
        <p:txBody>
          <a:bodyPr/>
          <a:lstStyle/>
          <a:p>
            <a:pPr eaLnBrk="1" hangingPunct="1">
              <a:lnSpc>
                <a:spcPct val="90000"/>
              </a:lnSpc>
            </a:pPr>
            <a:r>
              <a:rPr lang="en-US" sz="2800" b="1" u="sng" dirty="0"/>
              <a:t>Redd</a:t>
            </a:r>
            <a:r>
              <a:rPr lang="en-US" sz="2800" dirty="0"/>
              <a:t>: the gravel nest created by a female salmon with her tail.</a:t>
            </a:r>
            <a:r>
              <a:rPr lang="en-US" sz="2800" b="1" u="sng" dirty="0"/>
              <a:t> </a:t>
            </a:r>
          </a:p>
          <a:p>
            <a:pPr eaLnBrk="1" hangingPunct="1">
              <a:lnSpc>
                <a:spcPct val="90000"/>
              </a:lnSpc>
            </a:pPr>
            <a:r>
              <a:rPr lang="en-US" sz="2800" b="1" u="sng" dirty="0"/>
              <a:t>Spawn</a:t>
            </a:r>
            <a:r>
              <a:rPr lang="en-US" sz="2800" b="1" dirty="0"/>
              <a:t>:</a:t>
            </a:r>
            <a:r>
              <a:rPr lang="en-US" sz="2800" dirty="0"/>
              <a:t> the mating behavior of salmon in which the female builds a redd in the gravel stream bottom. </a:t>
            </a:r>
          </a:p>
          <a:p>
            <a:pPr lvl="1" eaLnBrk="1" hangingPunct="1">
              <a:lnSpc>
                <a:spcPct val="90000"/>
              </a:lnSpc>
            </a:pPr>
            <a:r>
              <a:rPr lang="en-US" dirty="0"/>
              <a:t>She then lays eggs that the male fertilizes by releasing sperm. </a:t>
            </a:r>
          </a:p>
          <a:p>
            <a:pPr lvl="1" eaLnBrk="1" hangingPunct="1">
              <a:lnSpc>
                <a:spcPct val="90000"/>
              </a:lnSpc>
            </a:pPr>
            <a:r>
              <a:rPr lang="en-US" dirty="0"/>
              <a:t>The redd is covered 	          with small gravel.</a:t>
            </a:r>
            <a:endParaRPr lang="en-US" sz="3200" dirty="0"/>
          </a:p>
        </p:txBody>
      </p:sp>
      <p:pic>
        <p:nvPicPr>
          <p:cNvPr id="9220" name="Picture 7"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r="33749" b="33000"/>
          <a:stretch>
            <a:fillRect/>
          </a:stretch>
        </p:blipFill>
        <p:spPr bwMode="auto">
          <a:xfrm>
            <a:off x="5741988" y="1295400"/>
            <a:ext cx="2944812" cy="22336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9221" name="Picture 5" descr="http://nr/Nampa%20Research%20Photo%20Library/Female%20Chinook%20Salmon.JPG"/>
          <p:cNvPicPr>
            <a:picLocks noChangeAspect="1" noChangeArrowheads="1"/>
          </p:cNvPicPr>
          <p:nvPr/>
        </p:nvPicPr>
        <p:blipFill>
          <a:blip r:embed="rId5">
            <a:extLst>
              <a:ext uri="{28A0092B-C50C-407E-A947-70E740481C1C}">
                <a14:useLocalDpi xmlns:a14="http://schemas.microsoft.com/office/drawing/2010/main" val="0"/>
              </a:ext>
            </a:extLst>
          </a:blip>
          <a:srcRect l="15845" t="16901" r="31689" b="22704"/>
          <a:stretch>
            <a:fillRect/>
          </a:stretch>
        </p:blipFill>
        <p:spPr bwMode="auto">
          <a:xfrm>
            <a:off x="5411788" y="3586163"/>
            <a:ext cx="2817812" cy="243363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222" name="TextBox 7"/>
          <p:cNvSpPr txBox="1">
            <a:spLocks noChangeArrowheads="1"/>
          </p:cNvSpPr>
          <p:nvPr/>
        </p:nvSpPr>
        <p:spPr bwMode="auto">
          <a:xfrm>
            <a:off x="5486400" y="3395663"/>
            <a:ext cx="3124200" cy="338137"/>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dirty="0">
                <a:solidFill>
                  <a:schemeClr val="tx2"/>
                </a:solidFill>
              </a:rPr>
              <a:t>Female Chinook building a redd</a:t>
            </a:r>
          </a:p>
        </p:txBody>
      </p:sp>
      <p:pic>
        <p:nvPicPr>
          <p:cNvPr id="9223" name="Picture 8" descr="http://wdfw.wa.gov/wildwatch/salmoncam/graphics/hatchery/eggs_in_grave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4802981"/>
            <a:ext cx="2514600" cy="18859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224" name="TextBox 7"/>
          <p:cNvSpPr txBox="1">
            <a:spLocks noChangeArrowheads="1"/>
          </p:cNvSpPr>
          <p:nvPr/>
        </p:nvSpPr>
        <p:spPr bwMode="auto">
          <a:xfrm>
            <a:off x="1905000" y="6096000"/>
            <a:ext cx="22098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dirty="0">
                <a:solidFill>
                  <a:schemeClr val="tx2"/>
                </a:solidFill>
              </a:rPr>
              <a:t>Redd: eggs in gravel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38200" y="152400"/>
            <a:ext cx="6858000" cy="1143000"/>
          </a:xfrm>
        </p:spPr>
        <p:txBody>
          <a:bodyPr/>
          <a:lstStyle/>
          <a:p>
            <a:r>
              <a:rPr lang="en-US">
                <a:solidFill>
                  <a:schemeClr val="tx1"/>
                </a:solidFill>
              </a:rPr>
              <a:t>Vocabulary 3: Life Stages</a:t>
            </a:r>
          </a:p>
        </p:txBody>
      </p:sp>
      <p:sp>
        <p:nvSpPr>
          <p:cNvPr id="10243" name="Content Placeholder 2"/>
          <p:cNvSpPr>
            <a:spLocks noGrp="1"/>
          </p:cNvSpPr>
          <p:nvPr>
            <p:ph idx="1"/>
          </p:nvPr>
        </p:nvSpPr>
        <p:spPr>
          <a:xfrm>
            <a:off x="228600" y="1219200"/>
            <a:ext cx="8458200" cy="5257800"/>
          </a:xfrm>
        </p:spPr>
        <p:txBody>
          <a:bodyPr/>
          <a:lstStyle/>
          <a:p>
            <a:pPr eaLnBrk="1" hangingPunct="1">
              <a:lnSpc>
                <a:spcPct val="90000"/>
              </a:lnSpc>
            </a:pPr>
            <a:r>
              <a:rPr lang="en-US" sz="2800" b="1" u="sng" dirty="0"/>
              <a:t>Alevin</a:t>
            </a:r>
            <a:r>
              <a:rPr lang="en-US" sz="2800" dirty="0"/>
              <a:t>: newly hatched fish 			            	  that stays in the redd as it 			       develops further while 	  		         feeding off of a yolk sack.</a:t>
            </a:r>
            <a:endParaRPr lang="en-US" sz="2800" b="1" u="sng" dirty="0"/>
          </a:p>
          <a:p>
            <a:pPr eaLnBrk="1" hangingPunct="1">
              <a:lnSpc>
                <a:spcPct val="90000"/>
              </a:lnSpc>
            </a:pPr>
            <a:r>
              <a:rPr lang="en-US" sz="2800" b="1" u="sng" dirty="0"/>
              <a:t>Fry</a:t>
            </a:r>
            <a:r>
              <a:rPr lang="en-US" sz="2800" dirty="0"/>
              <a:t>: a juvenile salmon that 		    		  	 has emerged from the redd.</a:t>
            </a:r>
          </a:p>
          <a:p>
            <a:pPr eaLnBrk="1" hangingPunct="1">
              <a:lnSpc>
                <a:spcPct val="90000"/>
              </a:lnSpc>
            </a:pPr>
            <a:r>
              <a:rPr lang="en-US" sz="2800" b="1" u="sng" dirty="0"/>
              <a:t>Parr</a:t>
            </a:r>
            <a:r>
              <a:rPr lang="en-US" sz="2800" dirty="0"/>
              <a:t>: juvenile salmon feeding and growing in freshwater. These have dark bars 0r spots on their sides.</a:t>
            </a:r>
            <a:endParaRPr lang="en-US" sz="2800" b="1" u="sng" dirty="0"/>
          </a:p>
          <a:p>
            <a:pPr eaLnBrk="1" hangingPunct="1">
              <a:lnSpc>
                <a:spcPct val="90000"/>
              </a:lnSpc>
            </a:pPr>
            <a:r>
              <a:rPr lang="en-US" sz="2800" b="1" u="sng" dirty="0"/>
              <a:t>Smolt</a:t>
            </a:r>
            <a:r>
              <a:rPr lang="en-US" sz="2800" dirty="0"/>
              <a:t>: a juvenile salmon emigrating downstream toward the ocean. This loses its spots and takes on a silvery hue.</a:t>
            </a:r>
          </a:p>
          <a:p>
            <a:endParaRPr lang="en-US" dirty="0"/>
          </a:p>
        </p:txBody>
      </p:sp>
      <p:pic>
        <p:nvPicPr>
          <p:cNvPr id="10244" name="Picture 7" descr="http://wdfw.wa.gov/wildwatch/salmoncam/graphics/hatchery/alevin.jpg"/>
          <p:cNvPicPr>
            <a:picLocks noChangeAspect="1" noChangeArrowheads="1"/>
          </p:cNvPicPr>
          <p:nvPr/>
        </p:nvPicPr>
        <p:blipFill>
          <a:blip r:embed="rId3">
            <a:extLst>
              <a:ext uri="{28A0092B-C50C-407E-A947-70E740481C1C}">
                <a14:useLocalDpi xmlns:a14="http://schemas.microsoft.com/office/drawing/2010/main" val="0"/>
              </a:ext>
            </a:extLst>
          </a:blip>
          <a:srcRect b="25600"/>
          <a:stretch>
            <a:fillRect/>
          </a:stretch>
        </p:blipFill>
        <p:spPr bwMode="auto">
          <a:xfrm>
            <a:off x="4943475" y="1339850"/>
            <a:ext cx="3878263" cy="21653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0245" name="TextBox 7"/>
          <p:cNvSpPr txBox="1">
            <a:spLocks noChangeArrowheads="1"/>
          </p:cNvSpPr>
          <p:nvPr/>
        </p:nvSpPr>
        <p:spPr bwMode="auto">
          <a:xfrm>
            <a:off x="6096000" y="3244850"/>
            <a:ext cx="2362200" cy="338138"/>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a:solidFill>
                  <a:schemeClr val="tx2"/>
                </a:solidFill>
              </a:rPr>
              <a:t>Alevins emerging as fry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9144000" cy="1371600"/>
          </a:xfrm>
        </p:spPr>
        <p:txBody>
          <a:bodyPr/>
          <a:lstStyle/>
          <a:p>
            <a:pPr algn="ctr" eaLnBrk="1" hangingPunct="1"/>
            <a:r>
              <a:rPr lang="en-US" sz="4800">
                <a:solidFill>
                  <a:schemeClr val="tx1"/>
                </a:solidFill>
              </a:rPr>
              <a:t>To Stay or Go: a life history decision</a:t>
            </a:r>
            <a:endParaRPr lang="en-US" sz="6000">
              <a:solidFill>
                <a:schemeClr val="tx1"/>
              </a:solidFill>
            </a:endParaRPr>
          </a:p>
        </p:txBody>
      </p:sp>
      <p:sp>
        <p:nvSpPr>
          <p:cNvPr id="11267" name="Rectangle 3"/>
          <p:cNvSpPr>
            <a:spLocks noGrp="1" noChangeArrowheads="1"/>
          </p:cNvSpPr>
          <p:nvPr>
            <p:ph idx="1"/>
          </p:nvPr>
        </p:nvSpPr>
        <p:spPr>
          <a:xfrm>
            <a:off x="228600" y="1447800"/>
            <a:ext cx="8915400" cy="4191000"/>
          </a:xfrm>
        </p:spPr>
        <p:txBody>
          <a:bodyPr/>
          <a:lstStyle/>
          <a:p>
            <a:pPr eaLnBrk="1" hangingPunct="1">
              <a:lnSpc>
                <a:spcPct val="90000"/>
              </a:lnSpc>
            </a:pPr>
            <a:r>
              <a:rPr lang="en-US" sz="2800" dirty="0"/>
              <a:t>Salmon species divide into two distinct populations:</a:t>
            </a:r>
          </a:p>
          <a:p>
            <a:pPr lvl="1" eaLnBrk="1" hangingPunct="1">
              <a:lnSpc>
                <a:spcPct val="90000"/>
              </a:lnSpc>
            </a:pPr>
            <a:r>
              <a:rPr lang="en-US" dirty="0"/>
              <a:t>Some fry remain in the stream and become residents.</a:t>
            </a:r>
          </a:p>
          <a:p>
            <a:pPr lvl="1" eaLnBrk="1" hangingPunct="1">
              <a:lnSpc>
                <a:spcPct val="90000"/>
              </a:lnSpc>
            </a:pPr>
            <a:r>
              <a:rPr lang="en-US" dirty="0"/>
              <a:t>Some fry turn into smolts and emigrate.</a:t>
            </a:r>
          </a:p>
          <a:p>
            <a:pPr eaLnBrk="1" hangingPunct="1">
              <a:lnSpc>
                <a:spcPct val="90000"/>
              </a:lnSpc>
            </a:pPr>
            <a:r>
              <a:rPr lang="en-US" sz="2800" dirty="0"/>
              <a:t>The decision to smolt is influenced by the growth rate of the fish and it’s genetic makeup.</a:t>
            </a:r>
          </a:p>
          <a:p>
            <a:pPr eaLnBrk="1" hangingPunct="1">
              <a:lnSpc>
                <a:spcPct val="90000"/>
              </a:lnSpc>
            </a:pPr>
            <a:r>
              <a:rPr lang="en-US" sz="2800" dirty="0"/>
              <a:t>Resident and anadromous populations of the same species can inter-mate.</a:t>
            </a:r>
          </a:p>
          <a:p>
            <a:pPr eaLnBrk="1" hangingPunct="1">
              <a:lnSpc>
                <a:spcPct val="90000"/>
              </a:lnSpc>
              <a:buFont typeface="Wingdings 2" pitchFamily="18" charset="2"/>
              <a:buNone/>
            </a:pPr>
            <a:endParaRPr lang="en-US" sz="2800" dirty="0"/>
          </a:p>
        </p:txBody>
      </p:sp>
      <p:pic>
        <p:nvPicPr>
          <p:cNvPr id="11268" name="Picture 7" descr="http://nr/Nampa%20Research%20Photo%20Library/Deadwood%20kokanee%20+%20trout.JPG"/>
          <p:cNvPicPr>
            <a:picLocks noChangeAspect="1" noChangeArrowheads="1"/>
          </p:cNvPicPr>
          <p:nvPr/>
        </p:nvPicPr>
        <p:blipFill>
          <a:blip r:embed="rId3" cstate="print">
            <a:extLst>
              <a:ext uri="{28A0092B-C50C-407E-A947-70E740481C1C}">
                <a14:useLocalDpi xmlns:a14="http://schemas.microsoft.com/office/drawing/2010/main" val="0"/>
              </a:ext>
            </a:extLst>
          </a:blip>
          <a:srcRect t="20000" b="9630"/>
          <a:stretch>
            <a:fillRect/>
          </a:stretch>
        </p:blipFill>
        <p:spPr bwMode="auto">
          <a:xfrm>
            <a:off x="4191000" y="4267200"/>
            <a:ext cx="4800600" cy="2438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1269" name="TextBox 4"/>
          <p:cNvSpPr txBox="1">
            <a:spLocks noChangeArrowheads="1"/>
          </p:cNvSpPr>
          <p:nvPr/>
        </p:nvSpPr>
        <p:spPr bwMode="auto">
          <a:xfrm>
            <a:off x="1524000" y="5070475"/>
            <a:ext cx="2667000" cy="585788"/>
          </a:xfrm>
          <a:prstGeom prst="rect">
            <a:avLst/>
          </a:prstGeom>
          <a:solidFill>
            <a:schemeClr val="bg2"/>
          </a:solidFill>
          <a:ln w="9525">
            <a:solidFill>
              <a:schemeClr val="tx2"/>
            </a:solidFill>
            <a:miter lim="800000"/>
            <a:headEnd/>
            <a:tailEnd/>
          </a:ln>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600" dirty="0">
                <a:solidFill>
                  <a:schemeClr val="tx2"/>
                </a:solidFill>
              </a:rPr>
              <a:t>Spawning Kokanee: Can you spot the resident trout?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09600" y="628650"/>
            <a:ext cx="7315200" cy="742950"/>
          </a:xfrm>
        </p:spPr>
        <p:txBody>
          <a:bodyPr/>
          <a:lstStyle/>
          <a:p>
            <a:r>
              <a:rPr lang="en-US" dirty="0">
                <a:solidFill>
                  <a:schemeClr val="tx1"/>
                </a:solidFill>
              </a:rPr>
              <a:t>The Run: return of adult fish</a:t>
            </a:r>
          </a:p>
        </p:txBody>
      </p:sp>
      <p:sp>
        <p:nvSpPr>
          <p:cNvPr id="12291" name="Content Placeholder 2"/>
          <p:cNvSpPr>
            <a:spLocks noGrp="1"/>
          </p:cNvSpPr>
          <p:nvPr>
            <p:ph idx="1"/>
          </p:nvPr>
        </p:nvSpPr>
        <p:spPr>
          <a:xfrm>
            <a:off x="304800" y="1219200"/>
            <a:ext cx="8305800" cy="1371600"/>
          </a:xfrm>
        </p:spPr>
        <p:txBody>
          <a:bodyPr/>
          <a:lstStyle/>
          <a:p>
            <a:r>
              <a:rPr lang="en-US" dirty="0"/>
              <a:t>Fish of the same species return to spawn at the same time</a:t>
            </a:r>
          </a:p>
          <a:p>
            <a:r>
              <a:rPr lang="en-US" dirty="0"/>
              <a:t>Most salmon die after spawning.</a:t>
            </a:r>
          </a:p>
          <a:p>
            <a:endParaRPr lang="en-US" dirty="0"/>
          </a:p>
        </p:txBody>
      </p:sp>
      <p:pic>
        <p:nvPicPr>
          <p:cNvPr id="12292"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570829"/>
            <a:ext cx="5487629" cy="411572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2293" name="TextBox 5"/>
          <p:cNvSpPr txBox="1">
            <a:spLocks noChangeArrowheads="1"/>
          </p:cNvSpPr>
          <p:nvPr/>
        </p:nvSpPr>
        <p:spPr bwMode="auto">
          <a:xfrm>
            <a:off x="6134100" y="2895600"/>
            <a:ext cx="2286000" cy="584775"/>
          </a:xfrm>
          <a:prstGeom prst="rect">
            <a:avLst/>
          </a:prstGeom>
          <a:solidFill>
            <a:schemeClr val="bg2"/>
          </a:solidFill>
          <a:ln w="9525">
            <a:solidFill>
              <a:schemeClr val="tx2"/>
            </a:solidFill>
            <a:miter lim="800000"/>
            <a:headEnd/>
            <a:tailEnd/>
          </a:ln>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600" dirty="0">
                <a:solidFill>
                  <a:schemeClr val="tx2"/>
                </a:solidFill>
              </a:rPr>
              <a:t>Kokanee run bunched up at a weir.</a:t>
            </a:r>
          </a:p>
        </p:txBody>
      </p:sp>
      <p:pic>
        <p:nvPicPr>
          <p:cNvPr id="1229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191000"/>
            <a:ext cx="3124200" cy="23431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2400" y="609600"/>
            <a:ext cx="6324600" cy="685800"/>
          </a:xfrm>
        </p:spPr>
        <p:txBody>
          <a:bodyPr/>
          <a:lstStyle/>
          <a:p>
            <a:pPr algn="ctr" eaLnBrk="1" hangingPunct="1"/>
            <a:r>
              <a:rPr lang="en-US" i="1">
                <a:solidFill>
                  <a:schemeClr val="tx1"/>
                </a:solidFill>
              </a:rPr>
              <a:t>Oncorhynchus mykiss:</a:t>
            </a:r>
            <a:endParaRPr lang="en-US">
              <a:solidFill>
                <a:schemeClr val="tx1"/>
              </a:solidFill>
            </a:endParaRPr>
          </a:p>
        </p:txBody>
      </p:sp>
      <p:sp>
        <p:nvSpPr>
          <p:cNvPr id="13315" name="Rectangle 3"/>
          <p:cNvSpPr>
            <a:spLocks noGrp="1" noChangeArrowheads="1"/>
          </p:cNvSpPr>
          <p:nvPr>
            <p:ph idx="1"/>
          </p:nvPr>
        </p:nvSpPr>
        <p:spPr>
          <a:xfrm>
            <a:off x="76200" y="1219200"/>
            <a:ext cx="7467600" cy="2819400"/>
          </a:xfrm>
        </p:spPr>
        <p:txBody>
          <a:bodyPr/>
          <a:lstStyle/>
          <a:p>
            <a:pPr eaLnBrk="1" hangingPunct="1"/>
            <a:r>
              <a:rPr lang="en-US" dirty="0"/>
              <a:t>Resident: Rainbow Trout</a:t>
            </a:r>
          </a:p>
          <a:p>
            <a:pPr eaLnBrk="1" hangingPunct="1"/>
            <a:r>
              <a:rPr lang="en-US" dirty="0"/>
              <a:t>Anadromous: Steelhead Trout</a:t>
            </a:r>
          </a:p>
          <a:p>
            <a:pPr lvl="1" eaLnBrk="1" hangingPunct="1"/>
            <a:r>
              <a:rPr lang="en-US" dirty="0"/>
              <a:t>Spend 1 to 6 years in freshwater before emigrating.</a:t>
            </a:r>
          </a:p>
          <a:p>
            <a:pPr lvl="1" eaLnBrk="1" hangingPunct="1"/>
            <a:r>
              <a:rPr lang="en-US" dirty="0"/>
              <a:t>Spend 1 to 3 years in the ocean.</a:t>
            </a:r>
          </a:p>
          <a:p>
            <a:pPr lvl="1" eaLnBrk="1" hangingPunct="1"/>
            <a:r>
              <a:rPr lang="en-US" dirty="0"/>
              <a:t>After spawning, some can return to the ocean and then spawn a second time. </a:t>
            </a:r>
          </a:p>
        </p:txBody>
      </p:sp>
      <p:pic>
        <p:nvPicPr>
          <p:cNvPr id="13316" name="Picture 5" descr="Pictur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22501" t="14999" b="30000"/>
          <a:stretch>
            <a:fillRect/>
          </a:stretch>
        </p:blipFill>
        <p:spPr bwMode="auto">
          <a:xfrm>
            <a:off x="381000" y="4191000"/>
            <a:ext cx="4729163" cy="25146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3317" name="TextBox 6"/>
          <p:cNvSpPr txBox="1">
            <a:spLocks noChangeArrowheads="1"/>
          </p:cNvSpPr>
          <p:nvPr/>
        </p:nvSpPr>
        <p:spPr bwMode="auto">
          <a:xfrm>
            <a:off x="457200" y="4295775"/>
            <a:ext cx="1828800" cy="276225"/>
          </a:xfrm>
          <a:prstGeom prst="rect">
            <a:avLst/>
          </a:prstGeom>
          <a:solidFill>
            <a:schemeClr val="bg2"/>
          </a:solidFill>
          <a:ln w="9525">
            <a:solidFill>
              <a:schemeClr val="tx2"/>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sz="1200">
                <a:solidFill>
                  <a:schemeClr val="tx2"/>
                </a:solidFill>
              </a:rPr>
              <a:t>Wild Juvenile Steelhead</a:t>
            </a:r>
          </a:p>
        </p:txBody>
      </p:sp>
      <p:pic>
        <p:nvPicPr>
          <p:cNvPr id="13318" name="Picture 9" descr="http://nr/Nampa%20Research%20Photo%20Library/Tony%20SH.jpg"/>
          <p:cNvPicPr>
            <a:picLocks noChangeAspect="1" noChangeArrowheads="1"/>
          </p:cNvPicPr>
          <p:nvPr/>
        </p:nvPicPr>
        <p:blipFill>
          <a:blip r:embed="rId5">
            <a:extLst>
              <a:ext uri="{28A0092B-C50C-407E-A947-70E740481C1C}">
                <a14:useLocalDpi xmlns:a14="http://schemas.microsoft.com/office/drawing/2010/main" val="0"/>
              </a:ext>
            </a:extLst>
          </a:blip>
          <a:srcRect l="18750" t="14185" r="18750"/>
          <a:stretch>
            <a:fillRect/>
          </a:stretch>
        </p:blipFill>
        <p:spPr bwMode="auto">
          <a:xfrm>
            <a:off x="5486400" y="3771900"/>
            <a:ext cx="3233738" cy="29337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3319" name="Picture 7" descr="http://nr/Nampa%20Research%20Photo%20Library/stlhd1.jpg"/>
          <p:cNvPicPr>
            <a:picLocks noChangeAspect="1" noChangeArrowheads="1"/>
          </p:cNvPicPr>
          <p:nvPr/>
        </p:nvPicPr>
        <p:blipFill>
          <a:blip r:embed="rId6">
            <a:extLst>
              <a:ext uri="{28A0092B-C50C-407E-A947-70E740481C1C}">
                <a14:useLocalDpi xmlns:a14="http://schemas.microsoft.com/office/drawing/2010/main" val="0"/>
              </a:ext>
            </a:extLst>
          </a:blip>
          <a:srcRect r="16853"/>
          <a:stretch>
            <a:fillRect/>
          </a:stretch>
        </p:blipFill>
        <p:spPr bwMode="auto">
          <a:xfrm>
            <a:off x="7426325" y="425450"/>
            <a:ext cx="1565275" cy="33845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3320" name="TextBox 8"/>
          <p:cNvSpPr txBox="1">
            <a:spLocks noChangeArrowheads="1"/>
          </p:cNvSpPr>
          <p:nvPr/>
        </p:nvSpPr>
        <p:spPr bwMode="auto">
          <a:xfrm>
            <a:off x="6934200" y="3581400"/>
            <a:ext cx="1958975" cy="276225"/>
          </a:xfrm>
          <a:prstGeom prst="rect">
            <a:avLst/>
          </a:prstGeom>
          <a:solidFill>
            <a:schemeClr val="bg2"/>
          </a:solidFill>
          <a:ln w="9525">
            <a:solidFill>
              <a:schemeClr val="tx2"/>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sz="1200">
                <a:solidFill>
                  <a:schemeClr val="tx2"/>
                </a:solidFill>
              </a:rPr>
              <a:t>Hatchery  Adult Steelhead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4">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4617B"/>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2106</TotalTime>
  <Words>2260</Words>
  <Application>Microsoft Office PowerPoint</Application>
  <PresentationFormat>On-screen Show (4:3)</PresentationFormat>
  <Paragraphs>250</Paragraphs>
  <Slides>28</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ＭＳ Ｐゴシック</vt:lpstr>
      <vt:lpstr>Arial</vt:lpstr>
      <vt:lpstr>Calibri</vt:lpstr>
      <vt:lpstr>Constantia</vt:lpstr>
      <vt:lpstr>Wingdings</vt:lpstr>
      <vt:lpstr>Wingdings 2</vt:lpstr>
      <vt:lpstr>Flow</vt:lpstr>
      <vt:lpstr>Following Fishes: Anadromous Fish of Idaho</vt:lpstr>
      <vt:lpstr>Description:</vt:lpstr>
      <vt:lpstr>Day 1: Salmon biology and research</vt:lpstr>
      <vt:lpstr>Vocabulary 1: Movement</vt:lpstr>
      <vt:lpstr>Vocabulary 2: Reproduction</vt:lpstr>
      <vt:lpstr>Vocabulary 3: Life Stages</vt:lpstr>
      <vt:lpstr>To Stay or Go: a life history decision</vt:lpstr>
      <vt:lpstr>The Run: return of adult fish</vt:lpstr>
      <vt:lpstr>Oncorhynchus mykiss:</vt:lpstr>
      <vt:lpstr>Oncorhynchus tshawytscha:</vt:lpstr>
      <vt:lpstr>It is often difficult to tell Chinook and Steelhead juveniles apart.</vt:lpstr>
      <vt:lpstr>Oncorhynchus nerka:</vt:lpstr>
      <vt:lpstr>Hatchery vs. Wild Fish:</vt:lpstr>
      <vt:lpstr>Dangers to Juvenile Salmon:</vt:lpstr>
      <vt:lpstr>Dangers Posed by Dams:</vt:lpstr>
      <vt:lpstr>Dam Construction:</vt:lpstr>
      <vt:lpstr>Crossing the Dams:</vt:lpstr>
      <vt:lpstr>Fish survival: a Chinook example</vt:lpstr>
      <vt:lpstr>Fish Research:</vt:lpstr>
      <vt:lpstr>Sampling Techniques:</vt:lpstr>
      <vt:lpstr>Fish Tagging:</vt:lpstr>
      <vt:lpstr>Technology and Fish Management:</vt:lpstr>
      <vt:lpstr>Traveling on the Pit Array:</vt:lpstr>
      <vt:lpstr>Day 2: Following Fishes</vt:lpstr>
      <vt:lpstr>Day 3: Mapping Fish Movement</vt:lpstr>
      <vt:lpstr>The Snake River Basin:</vt:lpstr>
      <vt:lpstr>Guiding questions:</vt:lpstr>
      <vt:lpstr>Resources and Sources:</vt:lpstr>
    </vt:vector>
  </TitlesOfParts>
  <Company>Leslie  Ferguson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Following Fishes</dc:title>
  <dc:creator>Leslie Reinhardt IDFG;Leslie  Ferguson</dc:creator>
  <cp:lastModifiedBy>Stevenson,Kristi</cp:lastModifiedBy>
  <cp:revision>162</cp:revision>
  <cp:lastPrinted>2013-11-13T21:23:33Z</cp:lastPrinted>
  <dcterms:created xsi:type="dcterms:W3CDTF">2013-05-05T18:38:48Z</dcterms:created>
  <dcterms:modified xsi:type="dcterms:W3CDTF">2024-10-17T19:46:36Z</dcterms:modified>
  <cp:contentStatus/>
</cp:coreProperties>
</file>